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66" r:id="rId2"/>
    <p:sldId id="274" r:id="rId3"/>
    <p:sldId id="256" r:id="rId4"/>
    <p:sldId id="267" r:id="rId5"/>
    <p:sldId id="257" r:id="rId6"/>
    <p:sldId id="268" r:id="rId7"/>
    <p:sldId id="269" r:id="rId8"/>
    <p:sldId id="270" r:id="rId9"/>
    <p:sldId id="258" r:id="rId10"/>
    <p:sldId id="272" r:id="rId11"/>
    <p:sldId id="259" r:id="rId12"/>
    <p:sldId id="260" r:id="rId13"/>
    <p:sldId id="261" r:id="rId14"/>
    <p:sldId id="262" r:id="rId15"/>
    <p:sldId id="263" r:id="rId16"/>
    <p:sldId id="264" r:id="rId17"/>
    <p:sldId id="265" r:id="rId18"/>
    <p:sldId id="273"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A7D42-2087-4287-81D0-13602272D99B}" v="66" dt="2024-06-16T14:02:50.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À VĂN ĐẠT" userId="3a4078c4-1c5e-4e0f-a2ed-13b54317d175" providerId="ADAL" clId="{268A7D42-2087-4287-81D0-13602272D99B}"/>
    <pc:docChg chg="undo custSel addSld delSld modSld">
      <pc:chgData name="HÀ VĂN ĐẠT" userId="3a4078c4-1c5e-4e0f-a2ed-13b54317d175" providerId="ADAL" clId="{268A7D42-2087-4287-81D0-13602272D99B}" dt="2024-06-16T14:02:50.864" v="167"/>
      <pc:docMkLst>
        <pc:docMk/>
      </pc:docMkLst>
      <pc:sldChg chg="modSp mod modTransition modAnim">
        <pc:chgData name="HÀ VĂN ĐẠT" userId="3a4078c4-1c5e-4e0f-a2ed-13b54317d175" providerId="ADAL" clId="{268A7D42-2087-4287-81D0-13602272D99B}" dt="2024-06-16T13:51:10.816" v="142" actId="1076"/>
        <pc:sldMkLst>
          <pc:docMk/>
          <pc:sldMk cId="0" sldId="256"/>
        </pc:sldMkLst>
        <pc:spChg chg="mod">
          <ac:chgData name="HÀ VĂN ĐẠT" userId="3a4078c4-1c5e-4e0f-a2ed-13b54317d175" providerId="ADAL" clId="{268A7D42-2087-4287-81D0-13602272D99B}" dt="2024-06-16T13:51:10.816" v="142" actId="1076"/>
          <ac:spMkLst>
            <pc:docMk/>
            <pc:sldMk cId="0" sldId="256"/>
            <ac:spMk id="3" creationId="{00000000-0000-0000-0000-000000000000}"/>
          </ac:spMkLst>
        </pc:spChg>
        <pc:spChg chg="mod">
          <ac:chgData name="HÀ VĂN ĐẠT" userId="3a4078c4-1c5e-4e0f-a2ed-13b54317d175" providerId="ADAL" clId="{268A7D42-2087-4287-81D0-13602272D99B}" dt="2024-06-16T13:36:38.398" v="103" actId="2711"/>
          <ac:spMkLst>
            <pc:docMk/>
            <pc:sldMk cId="0" sldId="256"/>
            <ac:spMk id="5" creationId="{00000000-0000-0000-0000-000000000000}"/>
          </ac:spMkLst>
        </pc:spChg>
        <pc:spChg chg="mod">
          <ac:chgData name="HÀ VĂN ĐẠT" userId="3a4078c4-1c5e-4e0f-a2ed-13b54317d175" providerId="ADAL" clId="{268A7D42-2087-4287-81D0-13602272D99B}" dt="2024-06-16T13:35:46.226" v="96" actId="5793"/>
          <ac:spMkLst>
            <pc:docMk/>
            <pc:sldMk cId="0" sldId="256"/>
            <ac:spMk id="6" creationId="{00000000-0000-0000-0000-000000000000}"/>
          </ac:spMkLst>
        </pc:spChg>
      </pc:sldChg>
      <pc:sldChg chg="addSp delSp mod modTransition addAnim delAnim modAnim">
        <pc:chgData name="HÀ VĂN ĐẠT" userId="3a4078c4-1c5e-4e0f-a2ed-13b54317d175" providerId="ADAL" clId="{268A7D42-2087-4287-81D0-13602272D99B}" dt="2024-06-15T10:45:35.725" v="41"/>
        <pc:sldMkLst>
          <pc:docMk/>
          <pc:sldMk cId="0" sldId="257"/>
        </pc:sldMkLst>
        <pc:spChg chg="add del">
          <ac:chgData name="HÀ VĂN ĐẠT" userId="3a4078c4-1c5e-4e0f-a2ed-13b54317d175" providerId="ADAL" clId="{268A7D42-2087-4287-81D0-13602272D99B}" dt="2024-06-15T10:45:12.816" v="33" actId="478"/>
          <ac:spMkLst>
            <pc:docMk/>
            <pc:sldMk cId="0" sldId="257"/>
            <ac:spMk id="7" creationId="{00000000-0000-0000-0000-000000000000}"/>
          </ac:spMkLst>
        </pc:spChg>
      </pc:sldChg>
      <pc:sldChg chg="modTransition">
        <pc:chgData name="HÀ VĂN ĐẠT" userId="3a4078c4-1c5e-4e0f-a2ed-13b54317d175" providerId="ADAL" clId="{268A7D42-2087-4287-81D0-13602272D99B}" dt="2024-06-15T10:43:47.680" v="7"/>
        <pc:sldMkLst>
          <pc:docMk/>
          <pc:sldMk cId="0" sldId="258"/>
        </pc:sldMkLst>
      </pc:sldChg>
      <pc:sldChg chg="modTransition">
        <pc:chgData name="HÀ VĂN ĐẠT" userId="3a4078c4-1c5e-4e0f-a2ed-13b54317d175" providerId="ADAL" clId="{268A7D42-2087-4287-81D0-13602272D99B}" dt="2024-06-15T10:43:50.951" v="9"/>
        <pc:sldMkLst>
          <pc:docMk/>
          <pc:sldMk cId="0" sldId="259"/>
        </pc:sldMkLst>
      </pc:sldChg>
      <pc:sldChg chg="modTransition">
        <pc:chgData name="HÀ VĂN ĐẠT" userId="3a4078c4-1c5e-4e0f-a2ed-13b54317d175" providerId="ADAL" clId="{268A7D42-2087-4287-81D0-13602272D99B}" dt="2024-06-15T10:43:52.815" v="10"/>
        <pc:sldMkLst>
          <pc:docMk/>
          <pc:sldMk cId="0" sldId="260"/>
        </pc:sldMkLst>
      </pc:sldChg>
      <pc:sldChg chg="modTransition">
        <pc:chgData name="HÀ VĂN ĐẠT" userId="3a4078c4-1c5e-4e0f-a2ed-13b54317d175" providerId="ADAL" clId="{268A7D42-2087-4287-81D0-13602272D99B}" dt="2024-06-15T10:43:54.935" v="11"/>
        <pc:sldMkLst>
          <pc:docMk/>
          <pc:sldMk cId="0" sldId="261"/>
        </pc:sldMkLst>
      </pc:sldChg>
      <pc:sldChg chg="modTransition">
        <pc:chgData name="HÀ VĂN ĐẠT" userId="3a4078c4-1c5e-4e0f-a2ed-13b54317d175" providerId="ADAL" clId="{268A7D42-2087-4287-81D0-13602272D99B}" dt="2024-06-15T10:43:57.063" v="12"/>
        <pc:sldMkLst>
          <pc:docMk/>
          <pc:sldMk cId="0" sldId="262"/>
        </pc:sldMkLst>
      </pc:sldChg>
      <pc:sldChg chg="addSp modSp mod modTransition">
        <pc:chgData name="HÀ VĂN ĐẠT" userId="3a4078c4-1c5e-4e0f-a2ed-13b54317d175" providerId="ADAL" clId="{268A7D42-2087-4287-81D0-13602272D99B}" dt="2024-06-16T13:49:31.605" v="137" actId="1076"/>
        <pc:sldMkLst>
          <pc:docMk/>
          <pc:sldMk cId="0" sldId="263"/>
        </pc:sldMkLst>
        <pc:spChg chg="mod">
          <ac:chgData name="HÀ VĂN ĐẠT" userId="3a4078c4-1c5e-4e0f-a2ed-13b54317d175" providerId="ADAL" clId="{268A7D42-2087-4287-81D0-13602272D99B}" dt="2024-06-16T13:49:13.857" v="134" actId="1076"/>
          <ac:spMkLst>
            <pc:docMk/>
            <pc:sldMk cId="0" sldId="263"/>
            <ac:spMk id="3" creationId="{00000000-0000-0000-0000-000000000000}"/>
          </ac:spMkLst>
        </pc:spChg>
        <pc:spChg chg="mod">
          <ac:chgData name="HÀ VĂN ĐẠT" userId="3a4078c4-1c5e-4e0f-a2ed-13b54317d175" providerId="ADAL" clId="{268A7D42-2087-4287-81D0-13602272D99B}" dt="2024-06-16T13:48:27.571" v="124" actId="1076"/>
          <ac:spMkLst>
            <pc:docMk/>
            <pc:sldMk cId="0" sldId="263"/>
            <ac:spMk id="12" creationId="{00000000-0000-0000-0000-000000000000}"/>
          </ac:spMkLst>
        </pc:spChg>
        <pc:spChg chg="mod">
          <ac:chgData name="HÀ VĂN ĐẠT" userId="3a4078c4-1c5e-4e0f-a2ed-13b54317d175" providerId="ADAL" clId="{268A7D42-2087-4287-81D0-13602272D99B}" dt="2024-06-16T13:46:56.960" v="109" actId="20577"/>
          <ac:spMkLst>
            <pc:docMk/>
            <pc:sldMk cId="0" sldId="263"/>
            <ac:spMk id="25" creationId="{00000000-0000-0000-0000-000000000000}"/>
          </ac:spMkLst>
        </pc:spChg>
        <pc:spChg chg="mod">
          <ac:chgData name="HÀ VĂN ĐẠT" userId="3a4078c4-1c5e-4e0f-a2ed-13b54317d175" providerId="ADAL" clId="{268A7D42-2087-4287-81D0-13602272D99B}" dt="2024-06-16T13:47:09.153" v="113" actId="20577"/>
          <ac:spMkLst>
            <pc:docMk/>
            <pc:sldMk cId="0" sldId="263"/>
            <ac:spMk id="26" creationId="{00000000-0000-0000-0000-000000000000}"/>
          </ac:spMkLst>
        </pc:spChg>
        <pc:spChg chg="add mod">
          <ac:chgData name="HÀ VĂN ĐẠT" userId="3a4078c4-1c5e-4e0f-a2ed-13b54317d175" providerId="ADAL" clId="{268A7D42-2087-4287-81D0-13602272D99B}" dt="2024-06-16T13:47:57.695" v="118" actId="20577"/>
          <ac:spMkLst>
            <pc:docMk/>
            <pc:sldMk cId="0" sldId="263"/>
            <ac:spMk id="28" creationId="{091C31A9-7220-442D-E8FD-B0430D2942D4}"/>
          </ac:spMkLst>
        </pc:spChg>
        <pc:spChg chg="add mod">
          <ac:chgData name="HÀ VĂN ĐẠT" userId="3a4078c4-1c5e-4e0f-a2ed-13b54317d175" providerId="ADAL" clId="{268A7D42-2087-4287-81D0-13602272D99B}" dt="2024-06-16T13:49:23.292" v="135" actId="1076"/>
          <ac:spMkLst>
            <pc:docMk/>
            <pc:sldMk cId="0" sldId="263"/>
            <ac:spMk id="29" creationId="{40783C68-2541-006C-FCCD-42EBED4D91DE}"/>
          </ac:spMkLst>
        </pc:spChg>
        <pc:spChg chg="add mod">
          <ac:chgData name="HÀ VĂN ĐẠT" userId="3a4078c4-1c5e-4e0f-a2ed-13b54317d175" providerId="ADAL" clId="{268A7D42-2087-4287-81D0-13602272D99B}" dt="2024-06-16T13:49:26.333" v="136" actId="1076"/>
          <ac:spMkLst>
            <pc:docMk/>
            <pc:sldMk cId="0" sldId="263"/>
            <ac:spMk id="30" creationId="{27A6BDBD-7C90-62BC-CADF-14FB90132DE4}"/>
          </ac:spMkLst>
        </pc:spChg>
        <pc:spChg chg="add mod">
          <ac:chgData name="HÀ VĂN ĐẠT" userId="3a4078c4-1c5e-4e0f-a2ed-13b54317d175" providerId="ADAL" clId="{268A7D42-2087-4287-81D0-13602272D99B}" dt="2024-06-16T13:49:31.605" v="137" actId="1076"/>
          <ac:spMkLst>
            <pc:docMk/>
            <pc:sldMk cId="0" sldId="263"/>
            <ac:spMk id="31" creationId="{F3E41CD4-60F9-BE0E-F4E0-FBB69102FFE7}"/>
          </ac:spMkLst>
        </pc:spChg>
      </pc:sldChg>
      <pc:sldChg chg="modTransition">
        <pc:chgData name="HÀ VĂN ĐẠT" userId="3a4078c4-1c5e-4e0f-a2ed-13b54317d175" providerId="ADAL" clId="{268A7D42-2087-4287-81D0-13602272D99B}" dt="2024-06-15T10:44:02.711" v="14"/>
        <pc:sldMkLst>
          <pc:docMk/>
          <pc:sldMk cId="0" sldId="264"/>
        </pc:sldMkLst>
      </pc:sldChg>
      <pc:sldChg chg="modTransition">
        <pc:chgData name="HÀ VĂN ĐẠT" userId="3a4078c4-1c5e-4e0f-a2ed-13b54317d175" providerId="ADAL" clId="{268A7D42-2087-4287-81D0-13602272D99B}" dt="2024-06-15T10:44:04.456" v="15"/>
        <pc:sldMkLst>
          <pc:docMk/>
          <pc:sldMk cId="0" sldId="265"/>
        </pc:sldMkLst>
      </pc:sldChg>
      <pc:sldChg chg="modTransition">
        <pc:chgData name="HÀ VĂN ĐẠT" userId="3a4078c4-1c5e-4e0f-a2ed-13b54317d175" providerId="ADAL" clId="{268A7D42-2087-4287-81D0-13602272D99B}" dt="2024-06-15T10:43:27.420" v="0"/>
        <pc:sldMkLst>
          <pc:docMk/>
          <pc:sldMk cId="3944670687" sldId="266"/>
        </pc:sldMkLst>
      </pc:sldChg>
      <pc:sldChg chg="modSp modTransition modAnim">
        <pc:chgData name="HÀ VĂN ĐẠT" userId="3a4078c4-1c5e-4e0f-a2ed-13b54317d175" providerId="ADAL" clId="{268A7D42-2087-4287-81D0-13602272D99B}" dt="2024-06-16T13:37:24.867" v="104" actId="20577"/>
        <pc:sldMkLst>
          <pc:docMk/>
          <pc:sldMk cId="176103042" sldId="267"/>
        </pc:sldMkLst>
        <pc:spChg chg="mod">
          <ac:chgData name="HÀ VĂN ĐẠT" userId="3a4078c4-1c5e-4e0f-a2ed-13b54317d175" providerId="ADAL" clId="{268A7D42-2087-4287-81D0-13602272D99B}" dt="2024-06-16T13:37:24.867" v="104" actId="20577"/>
          <ac:spMkLst>
            <pc:docMk/>
            <pc:sldMk cId="176103042" sldId="267"/>
            <ac:spMk id="8" creationId="{00000000-0000-0000-0000-000000000000}"/>
          </ac:spMkLst>
        </pc:spChg>
      </pc:sldChg>
      <pc:sldChg chg="modSp mod modTransition modAnim">
        <pc:chgData name="HÀ VĂN ĐẠT" userId="3a4078c4-1c5e-4e0f-a2ed-13b54317d175" providerId="ADAL" clId="{268A7D42-2087-4287-81D0-13602272D99B}" dt="2024-06-15T10:46:12.307" v="46" actId="1076"/>
        <pc:sldMkLst>
          <pc:docMk/>
          <pc:sldMk cId="2020333846" sldId="268"/>
        </pc:sldMkLst>
        <pc:spChg chg="mod">
          <ac:chgData name="HÀ VĂN ĐẠT" userId="3a4078c4-1c5e-4e0f-a2ed-13b54317d175" providerId="ADAL" clId="{268A7D42-2087-4287-81D0-13602272D99B}" dt="2024-06-15T10:46:06.932" v="45" actId="1076"/>
          <ac:spMkLst>
            <pc:docMk/>
            <pc:sldMk cId="2020333846" sldId="268"/>
            <ac:spMk id="24" creationId="{00000000-0000-0000-0000-000000000000}"/>
          </ac:spMkLst>
        </pc:spChg>
        <pc:spChg chg="mod">
          <ac:chgData name="HÀ VĂN ĐẠT" userId="3a4078c4-1c5e-4e0f-a2ed-13b54317d175" providerId="ADAL" clId="{268A7D42-2087-4287-81D0-13602272D99B}" dt="2024-06-15T10:46:12.307" v="46" actId="1076"/>
          <ac:spMkLst>
            <pc:docMk/>
            <pc:sldMk cId="2020333846" sldId="268"/>
            <ac:spMk id="26" creationId="{00000000-0000-0000-0000-000000000000}"/>
          </ac:spMkLst>
        </pc:spChg>
      </pc:sldChg>
      <pc:sldChg chg="modSp mod modTransition">
        <pc:chgData name="HÀ VĂN ĐẠT" userId="3a4078c4-1c5e-4e0f-a2ed-13b54317d175" providerId="ADAL" clId="{268A7D42-2087-4287-81D0-13602272D99B}" dt="2024-06-15T10:46:21.925" v="47" actId="1076"/>
        <pc:sldMkLst>
          <pc:docMk/>
          <pc:sldMk cId="2210678873" sldId="269"/>
        </pc:sldMkLst>
        <pc:spChg chg="mod">
          <ac:chgData name="HÀ VĂN ĐẠT" userId="3a4078c4-1c5e-4e0f-a2ed-13b54317d175" providerId="ADAL" clId="{268A7D42-2087-4287-81D0-13602272D99B}" dt="2024-06-15T10:46:21.925" v="47" actId="1076"/>
          <ac:spMkLst>
            <pc:docMk/>
            <pc:sldMk cId="2210678873" sldId="269"/>
            <ac:spMk id="15" creationId="{00000000-0000-0000-0000-000000000000}"/>
          </ac:spMkLst>
        </pc:spChg>
      </pc:sldChg>
      <pc:sldChg chg="modTransition modAnim">
        <pc:chgData name="HÀ VĂN ĐẠT" userId="3a4078c4-1c5e-4e0f-a2ed-13b54317d175" providerId="ADAL" clId="{268A7D42-2087-4287-81D0-13602272D99B}" dt="2024-06-15T10:46:46.344" v="49"/>
        <pc:sldMkLst>
          <pc:docMk/>
          <pc:sldMk cId="1125803533" sldId="270"/>
        </pc:sldMkLst>
      </pc:sldChg>
      <pc:sldChg chg="del">
        <pc:chgData name="HÀ VĂN ĐẠT" userId="3a4078c4-1c5e-4e0f-a2ed-13b54317d175" providerId="ADAL" clId="{268A7D42-2087-4287-81D0-13602272D99B}" dt="2024-06-16T13:39:21.246" v="105" actId="47"/>
        <pc:sldMkLst>
          <pc:docMk/>
          <pc:sldMk cId="1942394217" sldId="271"/>
        </pc:sldMkLst>
      </pc:sldChg>
      <pc:sldChg chg="modTransition">
        <pc:chgData name="HÀ VĂN ĐẠT" userId="3a4078c4-1c5e-4e0f-a2ed-13b54317d175" providerId="ADAL" clId="{268A7D42-2087-4287-81D0-13602272D99B}" dt="2024-06-15T10:43:49.239" v="8"/>
        <pc:sldMkLst>
          <pc:docMk/>
          <pc:sldMk cId="1392347787" sldId="272"/>
        </pc:sldMkLst>
      </pc:sldChg>
      <pc:sldChg chg="modTransition">
        <pc:chgData name="HÀ VĂN ĐẠT" userId="3a4078c4-1c5e-4e0f-a2ed-13b54317d175" providerId="ADAL" clId="{268A7D42-2087-4287-81D0-13602272D99B}" dt="2024-06-15T10:44:07.736" v="16"/>
        <pc:sldMkLst>
          <pc:docMk/>
          <pc:sldMk cId="3881714139" sldId="273"/>
        </pc:sldMkLst>
      </pc:sldChg>
      <pc:sldChg chg="modSp add mod modTransition modAnim">
        <pc:chgData name="HÀ VĂN ĐẠT" userId="3a4078c4-1c5e-4e0f-a2ed-13b54317d175" providerId="ADAL" clId="{268A7D42-2087-4287-81D0-13602272D99B}" dt="2024-06-16T14:02:50.864" v="167"/>
        <pc:sldMkLst>
          <pc:docMk/>
          <pc:sldMk cId="490171347" sldId="274"/>
        </pc:sldMkLst>
        <pc:spChg chg="mod">
          <ac:chgData name="HÀ VĂN ĐẠT" userId="3a4078c4-1c5e-4e0f-a2ed-13b54317d175" providerId="ADAL" clId="{268A7D42-2087-4287-81D0-13602272D99B}" dt="2024-06-16T13:52:18.238" v="151" actId="255"/>
          <ac:spMkLst>
            <pc:docMk/>
            <pc:sldMk cId="490171347" sldId="274"/>
            <ac:spMk id="21" creationId="{00000000-0000-0000-0000-000000000000}"/>
          </ac:spMkLst>
        </pc:spChg>
        <pc:spChg chg="mod">
          <ac:chgData name="HÀ VĂN ĐẠT" userId="3a4078c4-1c5e-4e0f-a2ed-13b54317d175" providerId="ADAL" clId="{268A7D42-2087-4287-81D0-13602272D99B}" dt="2024-06-16T13:52:29.415" v="152" actId="255"/>
          <ac:spMkLst>
            <pc:docMk/>
            <pc:sldMk cId="490171347" sldId="274"/>
            <ac:spMk id="23" creationId="{00000000-0000-0000-0000-000000000000}"/>
          </ac:spMkLst>
        </pc:spChg>
        <pc:spChg chg="mod">
          <ac:chgData name="HÀ VĂN ĐẠT" userId="3a4078c4-1c5e-4e0f-a2ed-13b54317d175" providerId="ADAL" clId="{268A7D42-2087-4287-81D0-13602272D99B}" dt="2024-06-16T13:52:08.221" v="148" actId="403"/>
          <ac:spMkLst>
            <pc:docMk/>
            <pc:sldMk cId="490171347" sldId="274"/>
            <ac:spMk id="25" creationId="{00000000-0000-0000-0000-000000000000}"/>
          </ac:spMkLst>
        </pc:spChg>
        <pc:spChg chg="mod">
          <ac:chgData name="HÀ VĂN ĐẠT" userId="3a4078c4-1c5e-4e0f-a2ed-13b54317d175" providerId="ADAL" clId="{268A7D42-2087-4287-81D0-13602272D99B}" dt="2024-06-16T13:53:08.948" v="158" actId="14100"/>
          <ac:spMkLst>
            <pc:docMk/>
            <pc:sldMk cId="490171347" sldId="274"/>
            <ac:spMk id="27" creationId="{00000000-0000-0000-0000-000000000000}"/>
          </ac:spMkLst>
        </pc:spChg>
      </pc:sldChg>
      <pc:sldChg chg="new del">
        <pc:chgData name="HÀ VĂN ĐẠT" userId="3a4078c4-1c5e-4e0f-a2ed-13b54317d175" providerId="ADAL" clId="{268A7D42-2087-4287-81D0-13602272D99B}" dt="2024-06-16T13:50:50.597" v="139" actId="47"/>
        <pc:sldMkLst>
          <pc:docMk/>
          <pc:sldMk cId="3469427329"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010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6217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0"/>
            <a:ext cx="6217920" cy="1176020"/>
          </a:xfrm>
        </p:spPr>
        <p:txBody>
          <a:bodyPr/>
          <a:lstStyle/>
          <a:p>
            <a:r>
              <a:rPr lang="en-US"/>
              <a:t>Click to edit Master title style</a:t>
            </a:r>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60" indent="0" algn="ctr">
              <a:buNone/>
              <a:defRPr>
                <a:solidFill>
                  <a:schemeClr val="tx1">
                    <a:tint val="75000"/>
                  </a:schemeClr>
                </a:solidFill>
              </a:defRPr>
            </a:lvl2pPr>
            <a:lvl3pPr marL="731520" indent="0" algn="ctr">
              <a:buNone/>
              <a:defRPr>
                <a:solidFill>
                  <a:schemeClr val="tx1">
                    <a:tint val="75000"/>
                  </a:schemeClr>
                </a:solidFill>
              </a:defRPr>
            </a:lvl3pPr>
            <a:lvl4pPr marL="1097280" indent="0" algn="ctr">
              <a:buNone/>
              <a:defRPr>
                <a:solidFill>
                  <a:schemeClr val="tx1">
                    <a:tint val="75000"/>
                  </a:schemeClr>
                </a:solidFill>
              </a:defRPr>
            </a:lvl4pPr>
            <a:lvl5pPr marL="1463040" indent="0" algn="ctr">
              <a:buNone/>
              <a:defRPr>
                <a:solidFill>
                  <a:schemeClr val="tx1">
                    <a:tint val="75000"/>
                  </a:schemeClr>
                </a:solidFill>
              </a:defRPr>
            </a:lvl5pPr>
            <a:lvl6pPr marL="1828800" indent="0" algn="ctr">
              <a:buNone/>
              <a:defRPr>
                <a:solidFill>
                  <a:schemeClr val="tx1">
                    <a:tint val="75000"/>
                  </a:schemeClr>
                </a:solidFill>
              </a:defRPr>
            </a:lvl6pPr>
            <a:lvl7pPr marL="2194560" indent="0" algn="ctr">
              <a:buNone/>
              <a:defRPr>
                <a:solidFill>
                  <a:schemeClr val="tx1">
                    <a:tint val="75000"/>
                  </a:schemeClr>
                </a:solidFill>
              </a:defRPr>
            </a:lvl7pPr>
            <a:lvl8pPr marL="2560320" indent="0" algn="ctr">
              <a:buNone/>
              <a:defRPr>
                <a:solidFill>
                  <a:schemeClr val="tx1">
                    <a:tint val="75000"/>
                  </a:schemeClr>
                </a:solidFill>
              </a:defRPr>
            </a:lvl8pPr>
            <a:lvl9pPr marL="29260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1"/>
            <a:ext cx="1645920" cy="46812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760" y="219711"/>
            <a:ext cx="4815840" cy="46812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368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3525520"/>
            <a:ext cx="6217920" cy="1089660"/>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577850" y="2325371"/>
            <a:ext cx="6217920" cy="1200150"/>
          </a:xfrm>
        </p:spPr>
        <p:txBody>
          <a:bodyPr anchor="b"/>
          <a:lstStyle>
            <a:lvl1pPr marL="0" indent="0">
              <a:buNone/>
              <a:defRPr sz="1600">
                <a:solidFill>
                  <a:schemeClr val="tx1">
                    <a:tint val="75000"/>
                  </a:schemeClr>
                </a:solidFill>
              </a:defRPr>
            </a:lvl1pPr>
            <a:lvl2pPr marL="365760" indent="0">
              <a:buNone/>
              <a:defRPr sz="1440">
                <a:solidFill>
                  <a:schemeClr val="tx1">
                    <a:tint val="75000"/>
                  </a:schemeClr>
                </a:solidFill>
              </a:defRPr>
            </a:lvl2pPr>
            <a:lvl3pPr marL="731520" indent="0">
              <a:buNone/>
              <a:defRPr sz="1280">
                <a:solidFill>
                  <a:schemeClr val="tx1">
                    <a:tint val="75000"/>
                  </a:schemeClr>
                </a:solidFill>
              </a:defRPr>
            </a:lvl3pPr>
            <a:lvl4pPr marL="1097280" indent="0">
              <a:buNone/>
              <a:defRPr sz="1120">
                <a:solidFill>
                  <a:schemeClr val="tx1">
                    <a:tint val="75000"/>
                  </a:schemeClr>
                </a:solidFill>
              </a:defRPr>
            </a:lvl4pPr>
            <a:lvl5pPr marL="1463040" indent="0">
              <a:buNone/>
              <a:defRPr sz="1120">
                <a:solidFill>
                  <a:schemeClr val="tx1">
                    <a:tint val="75000"/>
                  </a:schemeClr>
                </a:solidFill>
              </a:defRPr>
            </a:lvl5pPr>
            <a:lvl6pPr marL="1828800" indent="0">
              <a:buNone/>
              <a:defRPr sz="1120">
                <a:solidFill>
                  <a:schemeClr val="tx1">
                    <a:tint val="75000"/>
                  </a:schemeClr>
                </a:solidFill>
              </a:defRPr>
            </a:lvl6pPr>
            <a:lvl7pPr marL="2194560" indent="0">
              <a:buNone/>
              <a:defRPr sz="1120">
                <a:solidFill>
                  <a:schemeClr val="tx1">
                    <a:tint val="75000"/>
                  </a:schemeClr>
                </a:solidFill>
              </a:defRPr>
            </a:lvl7pPr>
            <a:lvl8pPr marL="2560320" indent="0">
              <a:buNone/>
              <a:defRPr sz="1120">
                <a:solidFill>
                  <a:schemeClr val="tx1">
                    <a:tint val="75000"/>
                  </a:schemeClr>
                </a:solidFill>
              </a:defRPr>
            </a:lvl8pPr>
            <a:lvl9pPr marL="2926080"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7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18560" y="1280161"/>
            <a:ext cx="3230880" cy="3620770"/>
          </a:xfrm>
        </p:spPr>
        <p:txBody>
          <a:bodyPr/>
          <a:lstStyle>
            <a:lvl1pPr>
              <a:defRPr sz="2240"/>
            </a:lvl1pPr>
            <a:lvl2pPr>
              <a:defRPr sz="1920"/>
            </a:lvl2pPr>
            <a:lvl3pPr>
              <a:defRPr sz="160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760" y="1228090"/>
            <a:ext cx="323215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365760" y="1739900"/>
            <a:ext cx="323215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020" y="1228090"/>
            <a:ext cx="3233420" cy="511810"/>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16020" y="1739900"/>
            <a:ext cx="3233420" cy="3161030"/>
          </a:xfrm>
        </p:spPr>
        <p:txBody>
          <a:bodyPr/>
          <a:lstStyle>
            <a:lvl1pPr>
              <a:defRPr sz="192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0" cy="929640"/>
          </a:xfrm>
        </p:spPr>
        <p:txBody>
          <a:bodyPr anchor="b"/>
          <a:lstStyle>
            <a:lvl1pPr algn="l">
              <a:defRPr sz="1600" b="1"/>
            </a:lvl1pPr>
          </a:lstStyle>
          <a:p>
            <a:r>
              <a:rPr lang="en-US"/>
              <a:t>Click to edit Master title style</a:t>
            </a:r>
          </a:p>
        </p:txBody>
      </p:sp>
      <p:sp>
        <p:nvSpPr>
          <p:cNvPr id="3" name="Content Placeholder 2"/>
          <p:cNvSpPr>
            <a:spLocks noGrp="1"/>
          </p:cNvSpPr>
          <p:nvPr>
            <p:ph idx="1"/>
          </p:nvPr>
        </p:nvSpPr>
        <p:spPr>
          <a:xfrm>
            <a:off x="2860040" y="218441"/>
            <a:ext cx="4089400" cy="4682490"/>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761" y="1148081"/>
            <a:ext cx="2406650" cy="375285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0" y="3840480"/>
            <a:ext cx="4389120" cy="453390"/>
          </a:xfrm>
        </p:spPr>
        <p:txBody>
          <a:bodyPr anchor="b"/>
          <a:lstStyle>
            <a:lvl1pPr algn="l">
              <a:defRPr sz="1600" b="1"/>
            </a:lvl1pPr>
          </a:lstStyle>
          <a:p>
            <a:r>
              <a:rPr lang="en-US"/>
              <a:t>Click to edit Master title style</a:t>
            </a:r>
          </a:p>
        </p:txBody>
      </p:sp>
      <p:sp>
        <p:nvSpPr>
          <p:cNvPr id="3" name="Picture Placeholder 2"/>
          <p:cNvSpPr>
            <a:spLocks noGrp="1"/>
          </p:cNvSpPr>
          <p:nvPr>
            <p:ph type="pic" idx="1"/>
          </p:nvPr>
        </p:nvSpPr>
        <p:spPr>
          <a:xfrm>
            <a:off x="1433830" y="490220"/>
            <a:ext cx="4389120" cy="3291840"/>
          </a:xfrm>
        </p:spPr>
        <p:txBody>
          <a:bodyPr/>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endParaRPr lang="en-US"/>
          </a:p>
        </p:txBody>
      </p:sp>
      <p:sp>
        <p:nvSpPr>
          <p:cNvPr id="4" name="Text Placeholder 3"/>
          <p:cNvSpPr>
            <a:spLocks noGrp="1"/>
          </p:cNvSpPr>
          <p:nvPr>
            <p:ph type="body" sz="half" idx="2"/>
          </p:nvPr>
        </p:nvSpPr>
        <p:spPr>
          <a:xfrm>
            <a:off x="1433830" y="4293870"/>
            <a:ext cx="4389120" cy="643890"/>
          </a:xfrm>
        </p:spPr>
        <p:txBody>
          <a:bodyPr/>
          <a:lstStyle>
            <a:lvl1pPr marL="0" indent="0">
              <a:buNone/>
              <a:defRPr sz="1120"/>
            </a:lvl1pPr>
            <a:lvl2pPr marL="365760" indent="0">
              <a:buNone/>
              <a:defRPr sz="960"/>
            </a:lvl2pPr>
            <a:lvl3pPr marL="731520" indent="0">
              <a:buNone/>
              <a:defRPr sz="800"/>
            </a:lvl3pPr>
            <a:lvl4pPr marL="1097280" indent="0">
              <a:buNone/>
              <a:defRPr sz="720"/>
            </a:lvl4pPr>
            <a:lvl5pPr marL="1463040" indent="0">
              <a:buNone/>
              <a:defRPr sz="720"/>
            </a:lvl5pPr>
            <a:lvl6pPr marL="1828800" indent="0">
              <a:buNone/>
              <a:defRPr sz="720"/>
            </a:lvl6pPr>
            <a:lvl7pPr marL="2194560" indent="0">
              <a:buNone/>
              <a:defRPr sz="720"/>
            </a:lvl7pPr>
            <a:lvl8pPr marL="2560320" indent="0">
              <a:buNone/>
              <a:defRPr sz="720"/>
            </a:lvl8pPr>
            <a:lvl9pPr marL="2926080"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16/06/2024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0"/>
            <a:ext cx="6583680" cy="914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65760" y="1280161"/>
            <a:ext cx="6583680" cy="36207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5760" y="5085080"/>
            <a:ext cx="1706880" cy="292100"/>
          </a:xfrm>
          <a:prstGeom prst="rect">
            <a:avLst/>
          </a:prstGeom>
        </p:spPr>
        <p:txBody>
          <a:bodyPr vert="horz" lIns="91440" tIns="45720" rIns="91440" bIns="45720" rtlCol="0" anchor="ctr"/>
          <a:lstStyle>
            <a:lvl1pPr algn="l">
              <a:defRPr sz="960">
                <a:solidFill>
                  <a:schemeClr val="tx1">
                    <a:tint val="75000"/>
                  </a:schemeClr>
                </a:solidFill>
              </a:defRPr>
            </a:lvl1pPr>
          </a:lstStyle>
          <a:p>
            <a:fld id="{1D8BD707-D9CF-40AE-B4C6-C98DA3205C09}" type="datetimeFigureOut">
              <a:rPr lang="en-US" smtClean="0"/>
              <a:pPr/>
              <a:t>16/06/2024</a:t>
            </a:fld>
            <a:endParaRPr lang="en-US"/>
          </a:p>
        </p:txBody>
      </p:sp>
      <p:sp>
        <p:nvSpPr>
          <p:cNvPr id="5" name="Footer Placeholder 4"/>
          <p:cNvSpPr>
            <a:spLocks noGrp="1"/>
          </p:cNvSpPr>
          <p:nvPr>
            <p:ph type="ftr" sz="quarter" idx="3"/>
          </p:nvPr>
        </p:nvSpPr>
        <p:spPr>
          <a:xfrm>
            <a:off x="2499360" y="5085080"/>
            <a:ext cx="2316480" cy="292100"/>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0"/>
            <a:ext cx="1706880" cy="292100"/>
          </a:xfrm>
          <a:prstGeom prst="rect">
            <a:avLst/>
          </a:prstGeom>
        </p:spPr>
        <p:txBody>
          <a:bodyPr vert="horz" lIns="91440" tIns="45720" rIns="91440" bIns="45720" rtlCol="0" anchor="ctr"/>
          <a:lstStyle>
            <a:lvl1pPr algn="r">
              <a:defRPr sz="96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F32">
                <a:alpha val="100000"/>
              </a:srgbClr>
            </a:gs>
            <a:gs pos="100000">
              <a:srgbClr val="005B7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6294206"/>
            <a:ext cx="7189150" cy="1265633"/>
            <a:chOff x="0" y="0"/>
            <a:chExt cx="4425232" cy="779051"/>
          </a:xfrm>
        </p:grpSpPr>
        <p:sp>
          <p:nvSpPr>
            <p:cNvPr id="3" name="Freeform 3"/>
            <p:cNvSpPr/>
            <p:nvPr/>
          </p:nvSpPr>
          <p:spPr>
            <a:xfrm>
              <a:off x="0" y="0"/>
              <a:ext cx="4425232" cy="779051"/>
            </a:xfrm>
            <a:custGeom>
              <a:avLst/>
              <a:gdLst/>
              <a:ahLst/>
              <a:cxnLst/>
              <a:rect l="l" t="t" r="r" b="b"/>
              <a:pathLst>
                <a:path w="4425232" h="779051">
                  <a:moveTo>
                    <a:pt x="4222032" y="0"/>
                  </a:moveTo>
                  <a:cubicBezTo>
                    <a:pt x="4334256" y="0"/>
                    <a:pt x="4425232" y="174397"/>
                    <a:pt x="4425232" y="389526"/>
                  </a:cubicBezTo>
                  <a:cubicBezTo>
                    <a:pt x="4425232" y="604655"/>
                    <a:pt x="4334256" y="779051"/>
                    <a:pt x="4222032" y="779051"/>
                  </a:cubicBezTo>
                  <a:lnTo>
                    <a:pt x="203200" y="779051"/>
                  </a:lnTo>
                  <a:cubicBezTo>
                    <a:pt x="90976" y="779051"/>
                    <a:pt x="0" y="604655"/>
                    <a:pt x="0" y="389526"/>
                  </a:cubicBezTo>
                  <a:cubicBezTo>
                    <a:pt x="0" y="174397"/>
                    <a:pt x="90976" y="0"/>
                    <a:pt x="203200" y="0"/>
                  </a:cubicBezTo>
                  <a:close/>
                </a:path>
              </a:pathLst>
            </a:custGeom>
            <a:solidFill>
              <a:srgbClr val="FFD600"/>
            </a:solidFill>
          </p:spPr>
          <p:txBody>
            <a:bodyPr/>
            <a:lstStyle/>
            <a:p>
              <a:endParaRPr lang="en-US"/>
            </a:p>
          </p:txBody>
        </p:sp>
        <p:sp>
          <p:nvSpPr>
            <p:cNvPr id="4" name="TextBox 4"/>
            <p:cNvSpPr txBox="1"/>
            <p:nvPr/>
          </p:nvSpPr>
          <p:spPr>
            <a:xfrm>
              <a:off x="0" y="-38100"/>
              <a:ext cx="4425232" cy="817151"/>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spcBef>
                  <a:spcPct val="0"/>
                </a:spcBef>
              </a:pPr>
              <a:endParaRPr sz="1152"/>
            </a:p>
          </p:txBody>
        </p:sp>
      </p:grpSp>
      <p:grpSp>
        <p:nvGrpSpPr>
          <p:cNvPr id="5" name="Group 5"/>
          <p:cNvGrpSpPr/>
          <p:nvPr/>
        </p:nvGrpSpPr>
        <p:grpSpPr>
          <a:xfrm>
            <a:off x="7375025" y="-342605"/>
            <a:ext cx="2241053" cy="22410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57200" cap="sq">
              <a:solidFill>
                <a:srgbClr val="FFD600"/>
              </a:solidFill>
              <a:prstDash val="solid"/>
              <a:miter/>
            </a:ln>
          </p:spPr>
          <p:txBody>
            <a:bodyPr/>
            <a:lstStyle/>
            <a:p>
              <a:endParaRPr lang="en-US"/>
            </a:p>
          </p:txBody>
        </p:sp>
        <p:sp>
          <p:nvSpPr>
            <p:cNvPr id="7" name="TextBox 7"/>
            <p:cNvSpPr txBox="1"/>
            <p:nvPr/>
          </p:nvSpPr>
          <p:spPr>
            <a:xfrm>
              <a:off x="76200" y="28575"/>
              <a:ext cx="660400" cy="708025"/>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713"/>
                </a:lnSpc>
              </a:pPr>
              <a:endParaRPr sz="1152"/>
            </a:p>
          </p:txBody>
        </p:sp>
      </p:grpSp>
      <p:grpSp>
        <p:nvGrpSpPr>
          <p:cNvPr id="8" name="Group 8"/>
          <p:cNvGrpSpPr/>
          <p:nvPr/>
        </p:nvGrpSpPr>
        <p:grpSpPr>
          <a:xfrm>
            <a:off x="7315200" y="7406640"/>
            <a:ext cx="2241053" cy="224105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57200" cap="sq">
              <a:solidFill>
                <a:srgbClr val="FFD600"/>
              </a:solidFill>
              <a:prstDash val="solid"/>
              <a:miter/>
            </a:ln>
          </p:spPr>
          <p:txBody>
            <a:bodyPr/>
            <a:lstStyle/>
            <a:p>
              <a:endParaRPr lang="en-US"/>
            </a:p>
          </p:txBody>
        </p:sp>
        <p:sp>
          <p:nvSpPr>
            <p:cNvPr id="10" name="TextBox 10"/>
            <p:cNvSpPr txBox="1"/>
            <p:nvPr/>
          </p:nvSpPr>
          <p:spPr>
            <a:xfrm>
              <a:off x="76200" y="28575"/>
              <a:ext cx="660400" cy="708025"/>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713"/>
                </a:lnSpc>
              </a:pPr>
              <a:endParaRPr sz="1152"/>
            </a:p>
          </p:txBody>
        </p:sp>
      </p:grpSp>
      <p:grpSp>
        <p:nvGrpSpPr>
          <p:cNvPr id="11" name="Group 11"/>
          <p:cNvGrpSpPr/>
          <p:nvPr/>
        </p:nvGrpSpPr>
        <p:grpSpPr>
          <a:xfrm>
            <a:off x="8207974" y="-630183"/>
            <a:ext cx="9489965" cy="94899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600"/>
            </a:solidFill>
          </p:spPr>
          <p:txBody>
            <a:bodyPr/>
            <a:lstStyle/>
            <a:p>
              <a:endParaRPr lang="en-US"/>
            </a:p>
          </p:txBody>
        </p:sp>
        <p:sp>
          <p:nvSpPr>
            <p:cNvPr id="13" name="TextBox 13"/>
            <p:cNvSpPr txBox="1"/>
            <p:nvPr/>
          </p:nvSpPr>
          <p:spPr>
            <a:xfrm>
              <a:off x="76200" y="28575"/>
              <a:ext cx="660400" cy="708025"/>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713"/>
                </a:lnSpc>
              </a:pPr>
              <a:endParaRPr sz="1152"/>
            </a:p>
          </p:txBody>
        </p:sp>
      </p:grpSp>
      <p:sp>
        <p:nvSpPr>
          <p:cNvPr id="16" name="TextBox 16"/>
          <p:cNvSpPr txBox="1"/>
          <p:nvPr/>
        </p:nvSpPr>
        <p:spPr>
          <a:xfrm>
            <a:off x="822960" y="2120898"/>
            <a:ext cx="5907133" cy="1668662"/>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13473"/>
              </a:lnSpc>
            </a:pPr>
            <a:r>
              <a:rPr lang="en-US" sz="9623">
                <a:solidFill>
                  <a:srgbClr val="FFFFFF"/>
                </a:solidFill>
                <a:latin typeface="League Spartan"/>
              </a:rPr>
              <a:t>ĐỒ ÁN</a:t>
            </a:r>
          </a:p>
        </p:txBody>
      </p:sp>
      <p:sp>
        <p:nvSpPr>
          <p:cNvPr id="17" name="TextBox 17"/>
          <p:cNvSpPr txBox="1"/>
          <p:nvPr/>
        </p:nvSpPr>
        <p:spPr>
          <a:xfrm>
            <a:off x="822960" y="3330858"/>
            <a:ext cx="3812036" cy="1668662"/>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13473"/>
              </a:lnSpc>
            </a:pPr>
            <a:r>
              <a:rPr lang="en-US" sz="9623">
                <a:solidFill>
                  <a:srgbClr val="FFD600"/>
                </a:solidFill>
                <a:latin typeface="League Spartan"/>
              </a:rPr>
              <a:t>KHMT</a:t>
            </a:r>
          </a:p>
        </p:txBody>
      </p:sp>
      <p:sp>
        <p:nvSpPr>
          <p:cNvPr id="18" name="TextBox 18"/>
          <p:cNvSpPr txBox="1"/>
          <p:nvPr/>
        </p:nvSpPr>
        <p:spPr>
          <a:xfrm>
            <a:off x="822960" y="4819155"/>
            <a:ext cx="3334173" cy="846386"/>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just">
              <a:lnSpc>
                <a:spcPts val="3317"/>
              </a:lnSpc>
              <a:spcBef>
                <a:spcPct val="0"/>
              </a:spcBef>
            </a:pPr>
            <a:r>
              <a:rPr lang="en-US" sz="2369">
                <a:solidFill>
                  <a:srgbClr val="FFFFFF"/>
                </a:solidFill>
                <a:latin typeface="Anantason Condensed"/>
              </a:rPr>
              <a:t>ĐỀ TÀI:DỰ ĐOÁN UNG THƯ PHỔI BẰNG HỌC MÁY </a:t>
            </a:r>
          </a:p>
        </p:txBody>
      </p:sp>
      <p:sp>
        <p:nvSpPr>
          <p:cNvPr id="19" name="TextBox 19"/>
          <p:cNvSpPr txBox="1"/>
          <p:nvPr/>
        </p:nvSpPr>
        <p:spPr>
          <a:xfrm>
            <a:off x="236477" y="6446964"/>
            <a:ext cx="6493617" cy="92333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3554"/>
              </a:lnSpc>
            </a:pPr>
            <a:r>
              <a:rPr lang="en-US" sz="2539" spc="-50">
                <a:solidFill>
                  <a:srgbClr val="04344C"/>
                </a:solidFill>
                <a:latin typeface="Anantason Condensed Bold"/>
              </a:rPr>
              <a:t>HÀ VĂN ĐẠT-2021050169</a:t>
            </a:r>
          </a:p>
          <a:p>
            <a:pPr algn="l">
              <a:lnSpc>
                <a:spcPts val="3554"/>
              </a:lnSpc>
              <a:spcBef>
                <a:spcPct val="0"/>
              </a:spcBef>
            </a:pPr>
            <a:r>
              <a:rPr lang="en-US" sz="2539" spc="-50">
                <a:solidFill>
                  <a:srgbClr val="04344C"/>
                </a:solidFill>
                <a:latin typeface="Anantason Condensed Bold"/>
              </a:rPr>
              <a:t>GIẢNG VIÊN HD:THS NGUYỄN THỊ PHƯƠNG BẮC</a:t>
            </a:r>
          </a:p>
        </p:txBody>
      </p:sp>
      <p:sp>
        <p:nvSpPr>
          <p:cNvPr id="20" name="TextBox 20"/>
          <p:cNvSpPr txBox="1"/>
          <p:nvPr/>
        </p:nvSpPr>
        <p:spPr>
          <a:xfrm>
            <a:off x="573234" y="791272"/>
            <a:ext cx="5408466" cy="561179"/>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just">
              <a:lnSpc>
                <a:spcPts val="4771"/>
              </a:lnSpc>
              <a:spcBef>
                <a:spcPct val="0"/>
              </a:spcBef>
            </a:pPr>
            <a:r>
              <a:rPr lang="en-US" sz="3408" spc="-68">
                <a:solidFill>
                  <a:srgbClr val="FFFFFF"/>
                </a:solidFill>
                <a:latin typeface="Anantason Condensed"/>
              </a:rPr>
              <a:t>ĐẠI HỌC MỎ- ĐỊA CHẤT</a:t>
            </a:r>
          </a:p>
        </p:txBody>
      </p:sp>
      <p:pic>
        <p:nvPicPr>
          <p:cNvPr id="21" name="Picture 20">
            <a:extLst>
              <a:ext uri="{FF2B5EF4-FFF2-40B4-BE49-F238E27FC236}">
                <a16:creationId xmlns:a16="http://schemas.microsoft.com/office/drawing/2014/main" id="{7B770539-CB60-76A5-4CAD-383C282C7294}"/>
              </a:ext>
            </a:extLst>
          </p:cNvPr>
          <p:cNvPicPr>
            <a:picLocks noChangeAspect="1"/>
          </p:cNvPicPr>
          <p:nvPr/>
        </p:nvPicPr>
        <p:blipFill>
          <a:blip r:embed="rId2"/>
          <a:stretch>
            <a:fillRect/>
          </a:stretch>
        </p:blipFill>
        <p:spPr>
          <a:xfrm>
            <a:off x="8207974" y="-342605"/>
            <a:ext cx="10133254" cy="8896847"/>
          </a:xfrm>
          <a:prstGeom prst="ellipse">
            <a:avLst/>
          </a:prstGeom>
          <a:ln>
            <a:noFill/>
          </a:ln>
          <a:effectLst>
            <a:softEdge rad="112500"/>
          </a:effectLst>
        </p:spPr>
      </p:pic>
    </p:spTree>
    <p:extLst>
      <p:ext uri="{BB962C8B-B14F-4D97-AF65-F5344CB8AC3E}">
        <p14:creationId xmlns:p14="http://schemas.microsoft.com/office/powerpoint/2010/main" val="394467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16195" y="952267"/>
            <a:ext cx="13398010" cy="6080062"/>
            <a:chOff x="0" y="0"/>
            <a:chExt cx="3882235" cy="1761771"/>
          </a:xfrm>
        </p:grpSpPr>
        <p:sp>
          <p:nvSpPr>
            <p:cNvPr id="3" name="Freeform 3"/>
            <p:cNvSpPr/>
            <p:nvPr/>
          </p:nvSpPr>
          <p:spPr>
            <a:xfrm>
              <a:off x="0" y="0"/>
              <a:ext cx="3882235" cy="1761772"/>
            </a:xfrm>
            <a:custGeom>
              <a:avLst/>
              <a:gdLst/>
              <a:ahLst/>
              <a:cxnLst/>
              <a:rect l="l" t="t" r="r" b="b"/>
              <a:pathLst>
                <a:path w="3882235" h="1761772">
                  <a:moveTo>
                    <a:pt x="3757775" y="1761771"/>
                  </a:moveTo>
                  <a:lnTo>
                    <a:pt x="124460" y="1761771"/>
                  </a:lnTo>
                  <a:cubicBezTo>
                    <a:pt x="55880" y="1761771"/>
                    <a:pt x="0" y="1705891"/>
                    <a:pt x="0" y="1637311"/>
                  </a:cubicBezTo>
                  <a:lnTo>
                    <a:pt x="0" y="124460"/>
                  </a:lnTo>
                  <a:cubicBezTo>
                    <a:pt x="0" y="55880"/>
                    <a:pt x="55880" y="0"/>
                    <a:pt x="124460" y="0"/>
                  </a:cubicBezTo>
                  <a:lnTo>
                    <a:pt x="3757775" y="0"/>
                  </a:lnTo>
                  <a:cubicBezTo>
                    <a:pt x="3826355" y="0"/>
                    <a:pt x="3882235" y="55880"/>
                    <a:pt x="3882235" y="124460"/>
                  </a:cubicBezTo>
                  <a:lnTo>
                    <a:pt x="3882235" y="1637311"/>
                  </a:lnTo>
                  <a:cubicBezTo>
                    <a:pt x="3882235" y="1705891"/>
                    <a:pt x="3826355" y="1761772"/>
                    <a:pt x="3757775" y="1761772"/>
                  </a:cubicBezTo>
                  <a:close/>
                </a:path>
              </a:pathLst>
            </a:custGeom>
            <a:solidFill>
              <a:srgbClr val="FFFFFF">
                <a:alpha val="17647"/>
              </a:srgbClr>
            </a:solidFill>
          </p:spPr>
          <p:txBody>
            <a:bodyPr/>
            <a:lstStyle/>
            <a:p>
              <a:endParaRPr lang="en-US"/>
            </a:p>
          </p:txBody>
        </p:sp>
      </p:grpSp>
      <p:graphicFrame>
        <p:nvGraphicFramePr>
          <p:cNvPr id="4" name="Table 4"/>
          <p:cNvGraphicFramePr>
            <a:graphicFrameLocks noGrp="1"/>
          </p:cNvGraphicFramePr>
          <p:nvPr/>
        </p:nvGraphicFramePr>
        <p:xfrm>
          <a:off x="1825658" y="1213599"/>
          <a:ext cx="10142220" cy="6530434"/>
        </p:xfrm>
        <a:graphic>
          <a:graphicData uri="http://schemas.openxmlformats.org/drawingml/2006/table">
            <a:tbl>
              <a:tblPr/>
              <a:tblGrid>
                <a:gridCol w="5071110">
                  <a:extLst>
                    <a:ext uri="{9D8B030D-6E8A-4147-A177-3AD203B41FA5}">
                      <a16:colId xmlns:a16="http://schemas.microsoft.com/office/drawing/2014/main" val="20000"/>
                    </a:ext>
                  </a:extLst>
                </a:gridCol>
                <a:gridCol w="5071110">
                  <a:extLst>
                    <a:ext uri="{9D8B030D-6E8A-4147-A177-3AD203B41FA5}">
                      <a16:colId xmlns:a16="http://schemas.microsoft.com/office/drawing/2014/main" val="20001"/>
                    </a:ext>
                  </a:extLst>
                </a:gridCol>
              </a:tblGrid>
              <a:tr h="1446497">
                <a:tc>
                  <a:txBody>
                    <a:bodyPr/>
                    <a:lstStyle/>
                    <a:p>
                      <a:pPr algn="ctr">
                        <a:lnSpc>
                          <a:spcPts val="3639"/>
                        </a:lnSpc>
                        <a:defRPr/>
                      </a:pPr>
                      <a:r>
                        <a:rPr lang="en-US" sz="2100">
                          <a:solidFill>
                            <a:srgbClr val="FFFFFF"/>
                          </a:solidFill>
                          <a:latin typeface="Cabin Bold"/>
                        </a:rPr>
                        <a:t>Công cụ và Thư viện Học máy</a:t>
                      </a:r>
                      <a:endParaRPr lang="en-US" sz="900"/>
                    </a:p>
                  </a:txBody>
                  <a:tcPr marL="152400" marR="152400" marT="152400" marB="152400" anchor="ctr">
                    <a:lnL w="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tc>
                  <a:txBody>
                    <a:bodyPr/>
                    <a:lstStyle/>
                    <a:p>
                      <a:pPr algn="ctr">
                        <a:lnSpc>
                          <a:spcPts val="3499"/>
                        </a:lnSpc>
                        <a:defRPr/>
                      </a:pPr>
                      <a:r>
                        <a:rPr lang="en-US" sz="2000">
                          <a:solidFill>
                            <a:srgbClr val="FFFFFF"/>
                          </a:solidFill>
                          <a:latin typeface="Cabin Bold"/>
                        </a:rPr>
                        <a:t>Ứng dụng của Học máy</a:t>
                      </a:r>
                      <a:endParaRPr lang="en-US" sz="900"/>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B843B1"/>
                    </a:solidFill>
                  </a:tcPr>
                </a:tc>
                <a:extLst>
                  <a:ext uri="{0D108BD9-81ED-4DB2-BD59-A6C34878D82A}">
                    <a16:rowId xmlns:a16="http://schemas.microsoft.com/office/drawing/2014/main" val="10000"/>
                  </a:ext>
                </a:extLst>
              </a:tr>
              <a:tr h="4191000">
                <a:tc>
                  <a:txBody>
                    <a:bodyPr/>
                    <a:lstStyle/>
                    <a:p>
                      <a:pPr marL="604518" lvl="1" indent="-302259" algn="l">
                        <a:lnSpc>
                          <a:spcPts val="3919"/>
                        </a:lnSpc>
                        <a:buFont typeface="Arial"/>
                        <a:buChar char="•"/>
                        <a:defRPr/>
                      </a:pPr>
                      <a:r>
                        <a:rPr lang="en-US" sz="2200">
                          <a:solidFill>
                            <a:srgbClr val="FFFFFF"/>
                          </a:solidFill>
                          <a:latin typeface="Cabin"/>
                        </a:rPr>
                        <a:t>Công cụ phổ biến:</a:t>
                      </a:r>
                      <a:endParaRPr lang="en-US" sz="900"/>
                    </a:p>
                    <a:p>
                      <a:pPr marL="604518" lvl="1" indent="-302259" algn="l">
                        <a:lnSpc>
                          <a:spcPts val="3919"/>
                        </a:lnSpc>
                        <a:buFont typeface="Arial"/>
                        <a:buChar char="•"/>
                      </a:pPr>
                      <a:r>
                        <a:rPr lang="en-US" sz="2200">
                          <a:solidFill>
                            <a:srgbClr val="FFFFFF"/>
                          </a:solidFill>
                          <a:latin typeface="Cabin"/>
                        </a:rPr>
                        <a:t>Python: Ngôn ngữ lập trình phổ biến.</a:t>
                      </a:r>
                    </a:p>
                    <a:p>
                      <a:pPr marL="604518" lvl="1" indent="-302259" algn="l">
                        <a:lnSpc>
                          <a:spcPts val="3919"/>
                        </a:lnSpc>
                        <a:buFont typeface="Arial"/>
                        <a:buChar char="•"/>
                      </a:pPr>
                      <a:r>
                        <a:rPr lang="en-US" sz="2200">
                          <a:solidFill>
                            <a:srgbClr val="FFFFFF"/>
                          </a:solidFill>
                          <a:latin typeface="Cabin"/>
                        </a:rPr>
                        <a:t>Scikit-learn: Thư viện cho học máy.</a:t>
                      </a:r>
                    </a:p>
                    <a:p>
                      <a:pPr marL="604518" lvl="1" indent="-302259" algn="l">
                        <a:lnSpc>
                          <a:spcPts val="3919"/>
                        </a:lnSpc>
                        <a:buFont typeface="Arial"/>
                        <a:buChar char="•"/>
                      </a:pPr>
                      <a:r>
                        <a:rPr lang="en-US" sz="2200">
                          <a:solidFill>
                            <a:srgbClr val="FFFFFF"/>
                          </a:solidFill>
                          <a:latin typeface="Cabin"/>
                        </a:rPr>
                        <a:t>TensorFlow &amp; Keras: Thư viện cho học sâu.</a:t>
                      </a:r>
                    </a:p>
                    <a:p>
                      <a:pPr marL="604518" lvl="1" indent="-302259" algn="l">
                        <a:lnSpc>
                          <a:spcPts val="3919"/>
                        </a:lnSpc>
                        <a:buFont typeface="Arial"/>
                        <a:buChar char="•"/>
                      </a:pPr>
                      <a:r>
                        <a:rPr lang="en-US" sz="2200">
                          <a:solidFill>
                            <a:srgbClr val="FFFFFF"/>
                          </a:solidFill>
                          <a:latin typeface="Cabin"/>
                        </a:rPr>
                        <a:t>PyTorch: Thư viện mạnh mẽ cho học sâu.</a:t>
                      </a:r>
                    </a:p>
                    <a:p>
                      <a:pPr algn="l">
                        <a:lnSpc>
                          <a:spcPts val="3919"/>
                        </a:lnSpc>
                      </a:pPr>
                      <a:endParaRPr lang="en-US" sz="2200">
                        <a:solidFill>
                          <a:srgbClr val="FFFFFF"/>
                        </a:solidFill>
                        <a:latin typeface="Cabin"/>
                      </a:endParaRPr>
                    </a:p>
                  </a:txBody>
                  <a:tcPr marL="152400" marR="152400" marT="152400" marB="152400" anchor="ctr">
                    <a:lnL w="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marL="582928" lvl="1" indent="-291464" algn="l">
                        <a:lnSpc>
                          <a:spcPts val="3779"/>
                        </a:lnSpc>
                        <a:buFont typeface="Arial"/>
                        <a:buChar char="•"/>
                        <a:defRPr/>
                      </a:pPr>
                      <a:r>
                        <a:rPr lang="en-US" sz="2200">
                          <a:solidFill>
                            <a:srgbClr val="FFFFFF"/>
                          </a:solidFill>
                          <a:latin typeface="Cabin"/>
                        </a:rPr>
                        <a:t>Ứng dụng trong các lĩnh vực:</a:t>
                      </a:r>
                      <a:endParaRPr lang="en-US" sz="900"/>
                    </a:p>
                    <a:p>
                      <a:pPr marL="582928" lvl="1" indent="-291464" algn="l">
                        <a:lnSpc>
                          <a:spcPts val="3779"/>
                        </a:lnSpc>
                        <a:buFont typeface="Arial"/>
                        <a:buChar char="•"/>
                      </a:pPr>
                      <a:r>
                        <a:rPr lang="en-US" sz="2200">
                          <a:solidFill>
                            <a:srgbClr val="FFFFFF"/>
                          </a:solidFill>
                          <a:latin typeface="Cabin"/>
                        </a:rPr>
                        <a:t>Y tế: Dự đoán bệnh, phân tích hình ảnh y khoa.</a:t>
                      </a:r>
                    </a:p>
                    <a:p>
                      <a:pPr marL="582928" lvl="1" indent="-291464" algn="l">
                        <a:lnSpc>
                          <a:spcPts val="3779"/>
                        </a:lnSpc>
                        <a:buFont typeface="Arial"/>
                        <a:buChar char="•"/>
                      </a:pPr>
                      <a:r>
                        <a:rPr lang="en-US" sz="2200">
                          <a:solidFill>
                            <a:srgbClr val="FFFFFF"/>
                          </a:solidFill>
                          <a:latin typeface="Cabin"/>
                        </a:rPr>
                        <a:t>Tài chính: Dự đoán rủi ro, phát hiện gian lận.</a:t>
                      </a:r>
                    </a:p>
                    <a:p>
                      <a:pPr marL="582928" lvl="1" indent="-291464" algn="l">
                        <a:lnSpc>
                          <a:spcPts val="3779"/>
                        </a:lnSpc>
                        <a:buFont typeface="Arial"/>
                        <a:buChar char="•"/>
                      </a:pPr>
                      <a:r>
                        <a:rPr lang="en-US" sz="2200">
                          <a:solidFill>
                            <a:srgbClr val="FFFFFF"/>
                          </a:solidFill>
                          <a:latin typeface="Cabin"/>
                        </a:rPr>
                        <a:t>Giao thông: Hệ thống định vị, xe tự lái.</a:t>
                      </a:r>
                    </a:p>
                    <a:p>
                      <a:pPr marL="582928" lvl="1" indent="-291464" algn="l">
                        <a:lnSpc>
                          <a:spcPts val="3779"/>
                        </a:lnSpc>
                        <a:buFont typeface="Arial"/>
                        <a:buChar char="•"/>
                      </a:pPr>
                      <a:r>
                        <a:rPr lang="en-US" sz="2200">
                          <a:solidFill>
                            <a:srgbClr val="FFFFFF"/>
                          </a:solidFill>
                          <a:latin typeface="Cabin"/>
                        </a:rPr>
                        <a:t>Marketing: Phân tích hành vi khách hàng, dự đoán doanh thu.</a:t>
                      </a:r>
                    </a:p>
                    <a:p>
                      <a:pPr marL="582928" lvl="1" indent="-291464" algn="l">
                        <a:lnSpc>
                          <a:spcPts val="3779"/>
                        </a:lnSpc>
                        <a:buFont typeface="Arial"/>
                        <a:buChar char="•"/>
                      </a:pPr>
                      <a:endParaRPr lang="en-US" sz="2200">
                        <a:solidFill>
                          <a:srgbClr val="FFFFFF"/>
                        </a:solidFill>
                        <a:latin typeface="Cabin"/>
                      </a:endParaRPr>
                    </a:p>
                  </a:txBody>
                  <a:tcPr marL="152400" marR="152400" marT="152400" marB="1524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Freeform 5"/>
          <p:cNvSpPr/>
          <p:nvPr/>
        </p:nvSpPr>
        <p:spPr>
          <a:xfrm rot="630178">
            <a:off x="4910069" y="6808327"/>
            <a:ext cx="3013223" cy="1156325"/>
          </a:xfrm>
          <a:custGeom>
            <a:avLst/>
            <a:gdLst/>
            <a:ahLst/>
            <a:cxnLst/>
            <a:rect l="l" t="t" r="r" b="b"/>
            <a:pathLst>
              <a:path w="3766529" h="1445406">
                <a:moveTo>
                  <a:pt x="0" y="0"/>
                </a:moveTo>
                <a:lnTo>
                  <a:pt x="3766529" y="0"/>
                </a:lnTo>
                <a:lnTo>
                  <a:pt x="3766529" y="1445406"/>
                </a:lnTo>
                <a:lnTo>
                  <a:pt x="0" y="1445406"/>
                </a:lnTo>
                <a:lnTo>
                  <a:pt x="0" y="0"/>
                </a:lnTo>
                <a:close/>
              </a:path>
            </a:pathLst>
          </a:custGeom>
          <a:blipFill>
            <a:blip r:embed="rId2"/>
            <a:stretch>
              <a:fillRect/>
            </a:stretch>
          </a:blipFill>
        </p:spPr>
        <p:txBody>
          <a:bodyPr/>
          <a:lstStyle/>
          <a:p>
            <a:endParaRPr lang="en-US"/>
          </a:p>
        </p:txBody>
      </p:sp>
      <p:sp>
        <p:nvSpPr>
          <p:cNvPr id="6" name="Freeform 6"/>
          <p:cNvSpPr/>
          <p:nvPr/>
        </p:nvSpPr>
        <p:spPr>
          <a:xfrm rot="-5576848">
            <a:off x="9615754" y="-336562"/>
            <a:ext cx="1663625" cy="1566902"/>
          </a:xfrm>
          <a:custGeom>
            <a:avLst/>
            <a:gdLst/>
            <a:ahLst/>
            <a:cxnLst/>
            <a:rect l="l" t="t" r="r" b="b"/>
            <a:pathLst>
              <a:path w="2079531" h="1958628">
                <a:moveTo>
                  <a:pt x="0" y="0"/>
                </a:moveTo>
                <a:lnTo>
                  <a:pt x="2079531" y="0"/>
                </a:lnTo>
                <a:lnTo>
                  <a:pt x="2079531" y="1958628"/>
                </a:lnTo>
                <a:lnTo>
                  <a:pt x="0" y="1958628"/>
                </a:lnTo>
                <a:lnTo>
                  <a:pt x="0" y="0"/>
                </a:lnTo>
                <a:close/>
              </a:path>
            </a:pathLst>
          </a:custGeom>
          <a:blipFill>
            <a:blip r:embed="rId3"/>
            <a:stretch>
              <a:fillRect/>
            </a:stretch>
          </a:blipFill>
        </p:spPr>
        <p:txBody>
          <a:bodyPr/>
          <a:lstStyle/>
          <a:p>
            <a:endParaRPr lang="en-US"/>
          </a:p>
        </p:txBody>
      </p:sp>
    </p:spTree>
    <p:extLst>
      <p:ext uri="{BB962C8B-B14F-4D97-AF65-F5344CB8AC3E}">
        <p14:creationId xmlns:p14="http://schemas.microsoft.com/office/powerpoint/2010/main" val="1392347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95976" y="604242"/>
            <a:ext cx="5842873" cy="686633"/>
          </a:xfrm>
          <a:prstGeom prst="rect">
            <a:avLst/>
          </a:prstGeom>
          <a:noFill/>
          <a:ln/>
        </p:spPr>
        <p:txBody>
          <a:bodyPr wrap="none" rtlCol="0" anchor="t"/>
          <a:lstStyle/>
          <a:p>
            <a:pPr marL="0" indent="0">
              <a:lnSpc>
                <a:spcPts val="5407"/>
              </a:lnSpc>
              <a:buNone/>
            </a:pPr>
            <a:r>
              <a:rPr lang="en-US" sz="4326" dirty="0">
                <a:solidFill>
                  <a:srgbClr val="476FD6"/>
                </a:solidFill>
                <a:latin typeface="Roboto Slab" pitchFamily="34" charset="0"/>
                <a:ea typeface="Roboto Slab" pitchFamily="34" charset="-122"/>
                <a:cs typeface="Roboto Slab" pitchFamily="34" charset="-120"/>
              </a:rPr>
              <a:t>Quy Trình Nghiên Cứu</a:t>
            </a:r>
            <a:endParaRPr lang="en-US" sz="4326" dirty="0"/>
          </a:p>
        </p:txBody>
      </p:sp>
      <p:sp>
        <p:nvSpPr>
          <p:cNvPr id="5" name="Shape 3"/>
          <p:cNvSpPr/>
          <p:nvPr/>
        </p:nvSpPr>
        <p:spPr>
          <a:xfrm>
            <a:off x="2095976" y="4512945"/>
            <a:ext cx="10438448" cy="43934"/>
          </a:xfrm>
          <a:prstGeom prst="rect">
            <a:avLst/>
          </a:prstGeom>
          <a:solidFill>
            <a:srgbClr val="BBC4DC"/>
          </a:solidFill>
          <a:ln/>
        </p:spPr>
        <p:txBody>
          <a:bodyPr/>
          <a:lstStyle/>
          <a:p>
            <a:endParaRPr lang="en-US"/>
          </a:p>
        </p:txBody>
      </p:sp>
      <p:sp>
        <p:nvSpPr>
          <p:cNvPr id="6" name="Shape 4"/>
          <p:cNvSpPr/>
          <p:nvPr/>
        </p:nvSpPr>
        <p:spPr>
          <a:xfrm>
            <a:off x="3740527" y="3743801"/>
            <a:ext cx="43934" cy="769144"/>
          </a:xfrm>
          <a:prstGeom prst="rect">
            <a:avLst/>
          </a:prstGeom>
          <a:solidFill>
            <a:srgbClr val="BBC4DC"/>
          </a:solidFill>
          <a:ln/>
        </p:spPr>
        <p:txBody>
          <a:bodyPr/>
          <a:lstStyle/>
          <a:p>
            <a:endParaRPr lang="en-US"/>
          </a:p>
        </p:txBody>
      </p:sp>
      <p:sp>
        <p:nvSpPr>
          <p:cNvPr id="7" name="Shape 5"/>
          <p:cNvSpPr/>
          <p:nvPr/>
        </p:nvSpPr>
        <p:spPr>
          <a:xfrm>
            <a:off x="3515320" y="4265771"/>
            <a:ext cx="494348" cy="494348"/>
          </a:xfrm>
          <a:prstGeom prst="roundRect">
            <a:avLst>
              <a:gd name="adj" fmla="val 26672"/>
            </a:avLst>
          </a:prstGeom>
          <a:solidFill>
            <a:srgbClr val="DEE7F7"/>
          </a:solidFill>
          <a:ln/>
        </p:spPr>
        <p:txBody>
          <a:bodyPr/>
          <a:lstStyle/>
          <a:p>
            <a:endParaRPr lang="en-US"/>
          </a:p>
        </p:txBody>
      </p:sp>
      <p:sp>
        <p:nvSpPr>
          <p:cNvPr id="8" name="Text 6"/>
          <p:cNvSpPr/>
          <p:nvPr/>
        </p:nvSpPr>
        <p:spPr>
          <a:xfrm>
            <a:off x="3694509" y="4306848"/>
            <a:ext cx="135850" cy="412075"/>
          </a:xfrm>
          <a:prstGeom prst="rect">
            <a:avLst/>
          </a:prstGeom>
          <a:noFill/>
          <a:ln/>
        </p:spPr>
        <p:txBody>
          <a:bodyPr wrap="none" rtlCol="0" anchor="t"/>
          <a:lstStyle/>
          <a:p>
            <a:pPr marL="0" indent="0" algn="ctr">
              <a:lnSpc>
                <a:spcPts val="3244"/>
              </a:lnSpc>
              <a:buNone/>
            </a:pPr>
            <a:r>
              <a:rPr lang="en-US" sz="2596" dirty="0">
                <a:solidFill>
                  <a:srgbClr val="476FD6"/>
                </a:solidFill>
                <a:latin typeface="Roboto Slab" pitchFamily="34" charset="0"/>
                <a:ea typeface="Roboto Slab" pitchFamily="34" charset="-122"/>
                <a:cs typeface="Roboto Slab" pitchFamily="34" charset="-120"/>
              </a:rPr>
              <a:t>1</a:t>
            </a:r>
            <a:endParaRPr lang="en-US" sz="2596" dirty="0"/>
          </a:p>
        </p:txBody>
      </p:sp>
      <p:sp>
        <p:nvSpPr>
          <p:cNvPr id="9" name="Text 7"/>
          <p:cNvSpPr/>
          <p:nvPr/>
        </p:nvSpPr>
        <p:spPr>
          <a:xfrm>
            <a:off x="2388989" y="2060019"/>
            <a:ext cx="2746891" cy="343257"/>
          </a:xfrm>
          <a:prstGeom prst="rect">
            <a:avLst/>
          </a:prstGeom>
          <a:noFill/>
          <a:ln/>
        </p:spPr>
        <p:txBody>
          <a:bodyPr wrap="none" rtlCol="0" anchor="t"/>
          <a:lstStyle/>
          <a:p>
            <a:pPr marL="0" indent="0" algn="ctr">
              <a:lnSpc>
                <a:spcPts val="2704"/>
              </a:lnSpc>
              <a:buNone/>
            </a:pPr>
            <a:r>
              <a:rPr lang="en-US" sz="2163" dirty="0">
                <a:solidFill>
                  <a:srgbClr val="476FD6"/>
                </a:solidFill>
                <a:latin typeface="Roboto Slab" pitchFamily="34" charset="0"/>
                <a:ea typeface="Roboto Slab" pitchFamily="34" charset="-122"/>
                <a:cs typeface="Roboto Slab" pitchFamily="34" charset="-120"/>
              </a:rPr>
              <a:t>Thu Thập Dữ Liệu</a:t>
            </a:r>
            <a:endParaRPr lang="en-US" sz="2163" dirty="0"/>
          </a:p>
        </p:txBody>
      </p:sp>
      <p:sp>
        <p:nvSpPr>
          <p:cNvPr id="10" name="Text 8"/>
          <p:cNvSpPr/>
          <p:nvPr/>
        </p:nvSpPr>
        <p:spPr>
          <a:xfrm>
            <a:off x="2315647" y="2535079"/>
            <a:ext cx="2893695" cy="989052"/>
          </a:xfrm>
          <a:prstGeom prst="rect">
            <a:avLst/>
          </a:prstGeom>
          <a:noFill/>
          <a:ln/>
        </p:spPr>
        <p:txBody>
          <a:bodyPr wrap="square" rtlCol="0" anchor="t"/>
          <a:lstStyle/>
          <a:p>
            <a:pPr marL="0" indent="0" algn="ctr">
              <a:lnSpc>
                <a:spcPts val="2596"/>
              </a:lnSpc>
              <a:buNone/>
            </a:pPr>
            <a:r>
              <a:rPr lang="en-US" sz="1730" dirty="0">
                <a:solidFill>
                  <a:srgbClr val="15213F"/>
                </a:solidFill>
                <a:latin typeface="Roboto" pitchFamily="34" charset="0"/>
                <a:ea typeface="Roboto" pitchFamily="34" charset="-122"/>
                <a:cs typeface="Roboto" pitchFamily="34" charset="-120"/>
              </a:rPr>
              <a:t>Quá trình thu thập dữ liệu về hồ sơ y tế và lối sống của bệnh nhân.</a:t>
            </a:r>
            <a:endParaRPr lang="en-US" sz="1730" dirty="0"/>
          </a:p>
        </p:txBody>
      </p:sp>
      <p:sp>
        <p:nvSpPr>
          <p:cNvPr id="11" name="Shape 9"/>
          <p:cNvSpPr/>
          <p:nvPr/>
        </p:nvSpPr>
        <p:spPr>
          <a:xfrm>
            <a:off x="5516820" y="4512945"/>
            <a:ext cx="43934" cy="769144"/>
          </a:xfrm>
          <a:prstGeom prst="rect">
            <a:avLst/>
          </a:prstGeom>
          <a:solidFill>
            <a:srgbClr val="BBC4DC"/>
          </a:solidFill>
          <a:ln/>
        </p:spPr>
        <p:txBody>
          <a:bodyPr/>
          <a:lstStyle/>
          <a:p>
            <a:endParaRPr lang="en-US"/>
          </a:p>
        </p:txBody>
      </p:sp>
      <p:sp>
        <p:nvSpPr>
          <p:cNvPr id="12" name="Shape 10"/>
          <p:cNvSpPr/>
          <p:nvPr/>
        </p:nvSpPr>
        <p:spPr>
          <a:xfrm>
            <a:off x="5291614" y="4265771"/>
            <a:ext cx="494348" cy="494348"/>
          </a:xfrm>
          <a:prstGeom prst="roundRect">
            <a:avLst>
              <a:gd name="adj" fmla="val 26672"/>
            </a:avLst>
          </a:prstGeom>
          <a:solidFill>
            <a:srgbClr val="DEE7F7"/>
          </a:solidFill>
          <a:ln/>
        </p:spPr>
        <p:txBody>
          <a:bodyPr/>
          <a:lstStyle/>
          <a:p>
            <a:endParaRPr lang="en-US"/>
          </a:p>
        </p:txBody>
      </p:sp>
      <p:sp>
        <p:nvSpPr>
          <p:cNvPr id="13" name="Text 11"/>
          <p:cNvSpPr/>
          <p:nvPr/>
        </p:nvSpPr>
        <p:spPr>
          <a:xfrm>
            <a:off x="5447705" y="4306848"/>
            <a:ext cx="182047" cy="412075"/>
          </a:xfrm>
          <a:prstGeom prst="rect">
            <a:avLst/>
          </a:prstGeom>
          <a:noFill/>
          <a:ln/>
        </p:spPr>
        <p:txBody>
          <a:bodyPr wrap="none" rtlCol="0" anchor="t"/>
          <a:lstStyle/>
          <a:p>
            <a:pPr marL="0" indent="0" algn="ctr">
              <a:lnSpc>
                <a:spcPts val="3244"/>
              </a:lnSpc>
              <a:buNone/>
            </a:pPr>
            <a:r>
              <a:rPr lang="en-US" sz="2596" dirty="0">
                <a:solidFill>
                  <a:srgbClr val="476FD6"/>
                </a:solidFill>
                <a:latin typeface="Roboto Slab" pitchFamily="34" charset="0"/>
                <a:ea typeface="Roboto Slab" pitchFamily="34" charset="-122"/>
                <a:cs typeface="Roboto Slab" pitchFamily="34" charset="-120"/>
              </a:rPr>
              <a:t>2</a:t>
            </a:r>
            <a:endParaRPr lang="en-US" sz="2596" dirty="0"/>
          </a:p>
        </p:txBody>
      </p:sp>
      <p:sp>
        <p:nvSpPr>
          <p:cNvPr id="14" name="Text 12"/>
          <p:cNvSpPr/>
          <p:nvPr/>
        </p:nvSpPr>
        <p:spPr>
          <a:xfrm>
            <a:off x="4165282" y="5501759"/>
            <a:ext cx="2746891" cy="343257"/>
          </a:xfrm>
          <a:prstGeom prst="rect">
            <a:avLst/>
          </a:prstGeom>
          <a:noFill/>
          <a:ln/>
        </p:spPr>
        <p:txBody>
          <a:bodyPr wrap="none" rtlCol="0" anchor="t"/>
          <a:lstStyle/>
          <a:p>
            <a:pPr marL="0" indent="0" algn="ctr">
              <a:lnSpc>
                <a:spcPts val="2704"/>
              </a:lnSpc>
              <a:buNone/>
            </a:pPr>
            <a:r>
              <a:rPr lang="en-US" sz="2163" dirty="0">
                <a:solidFill>
                  <a:srgbClr val="476FD6"/>
                </a:solidFill>
                <a:latin typeface="Roboto Slab" pitchFamily="34" charset="0"/>
                <a:ea typeface="Roboto Slab" pitchFamily="34" charset="-122"/>
                <a:cs typeface="Roboto Slab" pitchFamily="34" charset="-120"/>
              </a:rPr>
              <a:t>Tiền Xử Lý Dữ Liệu</a:t>
            </a:r>
            <a:endParaRPr lang="en-US" sz="2163" dirty="0"/>
          </a:p>
        </p:txBody>
      </p:sp>
      <p:sp>
        <p:nvSpPr>
          <p:cNvPr id="15" name="Text 13"/>
          <p:cNvSpPr/>
          <p:nvPr/>
        </p:nvSpPr>
        <p:spPr>
          <a:xfrm>
            <a:off x="4091940" y="5976818"/>
            <a:ext cx="2893695" cy="989052"/>
          </a:xfrm>
          <a:prstGeom prst="rect">
            <a:avLst/>
          </a:prstGeom>
          <a:noFill/>
          <a:ln/>
        </p:spPr>
        <p:txBody>
          <a:bodyPr wrap="square" rtlCol="0" anchor="t"/>
          <a:lstStyle/>
          <a:p>
            <a:pPr marL="0" indent="0" algn="ctr">
              <a:lnSpc>
                <a:spcPts val="2596"/>
              </a:lnSpc>
              <a:buNone/>
            </a:pPr>
            <a:r>
              <a:rPr lang="en-US" sz="1730" dirty="0">
                <a:solidFill>
                  <a:srgbClr val="15213F"/>
                </a:solidFill>
                <a:latin typeface="Roboto" pitchFamily="34" charset="0"/>
                <a:ea typeface="Roboto" pitchFamily="34" charset="-122"/>
                <a:cs typeface="Roboto" pitchFamily="34" charset="-120"/>
              </a:rPr>
              <a:t>Xử lý các giá trị thiếu và mã hóa dữ liệu để chuẩn bị cho quá trình phát triển mô hình.</a:t>
            </a:r>
            <a:endParaRPr lang="en-US" sz="1730" dirty="0"/>
          </a:p>
        </p:txBody>
      </p:sp>
      <p:sp>
        <p:nvSpPr>
          <p:cNvPr id="16" name="Shape 14"/>
          <p:cNvSpPr/>
          <p:nvPr/>
        </p:nvSpPr>
        <p:spPr>
          <a:xfrm>
            <a:off x="7293233" y="3743801"/>
            <a:ext cx="43934" cy="769144"/>
          </a:xfrm>
          <a:prstGeom prst="rect">
            <a:avLst/>
          </a:prstGeom>
          <a:solidFill>
            <a:srgbClr val="BBC4DC"/>
          </a:solidFill>
          <a:ln/>
        </p:spPr>
        <p:txBody>
          <a:bodyPr/>
          <a:lstStyle/>
          <a:p>
            <a:endParaRPr lang="en-US"/>
          </a:p>
        </p:txBody>
      </p:sp>
      <p:sp>
        <p:nvSpPr>
          <p:cNvPr id="17" name="Shape 15"/>
          <p:cNvSpPr/>
          <p:nvPr/>
        </p:nvSpPr>
        <p:spPr>
          <a:xfrm>
            <a:off x="7068026" y="4265771"/>
            <a:ext cx="494348" cy="494348"/>
          </a:xfrm>
          <a:prstGeom prst="roundRect">
            <a:avLst>
              <a:gd name="adj" fmla="val 26672"/>
            </a:avLst>
          </a:prstGeom>
          <a:solidFill>
            <a:srgbClr val="DEE7F7"/>
          </a:solidFill>
          <a:ln/>
        </p:spPr>
        <p:txBody>
          <a:bodyPr/>
          <a:lstStyle/>
          <a:p>
            <a:endParaRPr lang="en-US"/>
          </a:p>
        </p:txBody>
      </p:sp>
      <p:sp>
        <p:nvSpPr>
          <p:cNvPr id="18" name="Text 16"/>
          <p:cNvSpPr/>
          <p:nvPr/>
        </p:nvSpPr>
        <p:spPr>
          <a:xfrm>
            <a:off x="7226141" y="4306848"/>
            <a:ext cx="177998" cy="412075"/>
          </a:xfrm>
          <a:prstGeom prst="rect">
            <a:avLst/>
          </a:prstGeom>
          <a:noFill/>
          <a:ln/>
        </p:spPr>
        <p:txBody>
          <a:bodyPr wrap="none" rtlCol="0" anchor="t"/>
          <a:lstStyle/>
          <a:p>
            <a:pPr marL="0" indent="0" algn="ctr">
              <a:lnSpc>
                <a:spcPts val="3244"/>
              </a:lnSpc>
              <a:buNone/>
            </a:pPr>
            <a:r>
              <a:rPr lang="en-US" sz="2596" dirty="0">
                <a:solidFill>
                  <a:srgbClr val="476FD6"/>
                </a:solidFill>
                <a:latin typeface="Roboto Slab" pitchFamily="34" charset="0"/>
                <a:ea typeface="Roboto Slab" pitchFamily="34" charset="-122"/>
                <a:cs typeface="Roboto Slab" pitchFamily="34" charset="-120"/>
              </a:rPr>
              <a:t>3</a:t>
            </a:r>
            <a:endParaRPr lang="en-US" sz="2596" dirty="0"/>
          </a:p>
        </p:txBody>
      </p:sp>
      <p:sp>
        <p:nvSpPr>
          <p:cNvPr id="19" name="Text 17"/>
          <p:cNvSpPr/>
          <p:nvPr/>
        </p:nvSpPr>
        <p:spPr>
          <a:xfrm>
            <a:off x="5941695" y="1730335"/>
            <a:ext cx="2746891" cy="343257"/>
          </a:xfrm>
          <a:prstGeom prst="rect">
            <a:avLst/>
          </a:prstGeom>
          <a:noFill/>
          <a:ln/>
        </p:spPr>
        <p:txBody>
          <a:bodyPr wrap="none" rtlCol="0" anchor="t"/>
          <a:lstStyle/>
          <a:p>
            <a:pPr marL="0" indent="0" algn="ctr">
              <a:lnSpc>
                <a:spcPts val="2704"/>
              </a:lnSpc>
              <a:buNone/>
            </a:pPr>
            <a:r>
              <a:rPr lang="en-US" sz="2163" dirty="0">
                <a:solidFill>
                  <a:srgbClr val="476FD6"/>
                </a:solidFill>
                <a:latin typeface="Roboto Slab" pitchFamily="34" charset="0"/>
                <a:ea typeface="Roboto Slab" pitchFamily="34" charset="-122"/>
                <a:cs typeface="Roboto Slab" pitchFamily="34" charset="-120"/>
              </a:rPr>
              <a:t>Phát Triển Mô Hình</a:t>
            </a:r>
            <a:endParaRPr lang="en-US" sz="2163" dirty="0"/>
          </a:p>
        </p:txBody>
      </p:sp>
      <p:sp>
        <p:nvSpPr>
          <p:cNvPr id="20" name="Text 18"/>
          <p:cNvSpPr/>
          <p:nvPr/>
        </p:nvSpPr>
        <p:spPr>
          <a:xfrm>
            <a:off x="5868353" y="2205395"/>
            <a:ext cx="2893695" cy="1318736"/>
          </a:xfrm>
          <a:prstGeom prst="rect">
            <a:avLst/>
          </a:prstGeom>
          <a:noFill/>
          <a:ln/>
        </p:spPr>
        <p:txBody>
          <a:bodyPr wrap="square" rtlCol="0" anchor="t"/>
          <a:lstStyle/>
          <a:p>
            <a:pPr marL="0" indent="0" algn="ctr">
              <a:lnSpc>
                <a:spcPts val="2596"/>
              </a:lnSpc>
              <a:buNone/>
            </a:pPr>
            <a:r>
              <a:rPr lang="en-US" sz="1730" dirty="0">
                <a:solidFill>
                  <a:srgbClr val="15213F"/>
                </a:solidFill>
                <a:latin typeface="Roboto" pitchFamily="34" charset="0"/>
                <a:ea typeface="Roboto" pitchFamily="34" charset="-122"/>
                <a:cs typeface="Roboto" pitchFamily="34" charset="-120"/>
              </a:rPr>
              <a:t>Áp dụng các thuật toán học máy như Hồi quy Logistic, Cây Quyết định, Rừng Ngẫu Nhiên và Mạng Nơ-ron Sâu.</a:t>
            </a:r>
            <a:endParaRPr lang="en-US" sz="1730" dirty="0"/>
          </a:p>
        </p:txBody>
      </p:sp>
      <p:sp>
        <p:nvSpPr>
          <p:cNvPr id="21" name="Shape 19"/>
          <p:cNvSpPr/>
          <p:nvPr/>
        </p:nvSpPr>
        <p:spPr>
          <a:xfrm>
            <a:off x="9069526" y="4512945"/>
            <a:ext cx="43934" cy="769144"/>
          </a:xfrm>
          <a:prstGeom prst="rect">
            <a:avLst/>
          </a:prstGeom>
          <a:solidFill>
            <a:srgbClr val="BBC4DC"/>
          </a:solidFill>
          <a:ln/>
        </p:spPr>
        <p:txBody>
          <a:bodyPr/>
          <a:lstStyle/>
          <a:p>
            <a:endParaRPr lang="en-US"/>
          </a:p>
        </p:txBody>
      </p:sp>
      <p:sp>
        <p:nvSpPr>
          <p:cNvPr id="22" name="Shape 20"/>
          <p:cNvSpPr/>
          <p:nvPr/>
        </p:nvSpPr>
        <p:spPr>
          <a:xfrm>
            <a:off x="8844320" y="4265771"/>
            <a:ext cx="494348" cy="494348"/>
          </a:xfrm>
          <a:prstGeom prst="roundRect">
            <a:avLst>
              <a:gd name="adj" fmla="val 26672"/>
            </a:avLst>
          </a:prstGeom>
          <a:solidFill>
            <a:srgbClr val="DEE7F7"/>
          </a:solidFill>
          <a:ln/>
        </p:spPr>
        <p:txBody>
          <a:bodyPr/>
          <a:lstStyle/>
          <a:p>
            <a:endParaRPr lang="en-US"/>
          </a:p>
        </p:txBody>
      </p:sp>
      <p:sp>
        <p:nvSpPr>
          <p:cNvPr id="23" name="Text 21"/>
          <p:cNvSpPr/>
          <p:nvPr/>
        </p:nvSpPr>
        <p:spPr>
          <a:xfrm>
            <a:off x="8995886" y="4306848"/>
            <a:ext cx="191095" cy="412075"/>
          </a:xfrm>
          <a:prstGeom prst="rect">
            <a:avLst/>
          </a:prstGeom>
          <a:noFill/>
          <a:ln/>
        </p:spPr>
        <p:txBody>
          <a:bodyPr wrap="none" rtlCol="0" anchor="t"/>
          <a:lstStyle/>
          <a:p>
            <a:pPr marL="0" indent="0" algn="ctr">
              <a:lnSpc>
                <a:spcPts val="3244"/>
              </a:lnSpc>
              <a:buNone/>
            </a:pPr>
            <a:r>
              <a:rPr lang="en-US" sz="2596" dirty="0">
                <a:solidFill>
                  <a:srgbClr val="476FD6"/>
                </a:solidFill>
                <a:latin typeface="Roboto Slab" pitchFamily="34" charset="0"/>
                <a:ea typeface="Roboto Slab" pitchFamily="34" charset="-122"/>
                <a:cs typeface="Roboto Slab" pitchFamily="34" charset="-120"/>
              </a:rPr>
              <a:t>4</a:t>
            </a:r>
            <a:endParaRPr lang="en-US" sz="2596" dirty="0"/>
          </a:p>
        </p:txBody>
      </p:sp>
      <p:sp>
        <p:nvSpPr>
          <p:cNvPr id="24" name="Text 22"/>
          <p:cNvSpPr/>
          <p:nvPr/>
        </p:nvSpPr>
        <p:spPr>
          <a:xfrm>
            <a:off x="7717988" y="5501759"/>
            <a:ext cx="2746891" cy="343257"/>
          </a:xfrm>
          <a:prstGeom prst="rect">
            <a:avLst/>
          </a:prstGeom>
          <a:noFill/>
          <a:ln/>
        </p:spPr>
        <p:txBody>
          <a:bodyPr wrap="none" rtlCol="0" anchor="t"/>
          <a:lstStyle/>
          <a:p>
            <a:pPr marL="0" indent="0" algn="ctr">
              <a:lnSpc>
                <a:spcPts val="2704"/>
              </a:lnSpc>
              <a:buNone/>
            </a:pPr>
            <a:r>
              <a:rPr lang="en-US" sz="2163" dirty="0">
                <a:solidFill>
                  <a:srgbClr val="476FD6"/>
                </a:solidFill>
                <a:latin typeface="Roboto Slab" pitchFamily="34" charset="0"/>
                <a:ea typeface="Roboto Slab" pitchFamily="34" charset="-122"/>
                <a:cs typeface="Roboto Slab" pitchFamily="34" charset="-120"/>
              </a:rPr>
              <a:t>Đánh giá mô hình</a:t>
            </a:r>
            <a:endParaRPr lang="en-US" sz="2163" dirty="0"/>
          </a:p>
        </p:txBody>
      </p:sp>
      <p:sp>
        <p:nvSpPr>
          <p:cNvPr id="25" name="Text 23"/>
          <p:cNvSpPr/>
          <p:nvPr/>
        </p:nvSpPr>
        <p:spPr>
          <a:xfrm>
            <a:off x="7644646" y="5976818"/>
            <a:ext cx="2893695" cy="1648420"/>
          </a:xfrm>
          <a:prstGeom prst="rect">
            <a:avLst/>
          </a:prstGeom>
          <a:noFill/>
          <a:ln/>
        </p:spPr>
        <p:txBody>
          <a:bodyPr wrap="square" rtlCol="0" anchor="t"/>
          <a:lstStyle/>
          <a:p>
            <a:pPr marL="0" indent="0" algn="ctr">
              <a:lnSpc>
                <a:spcPts val="2596"/>
              </a:lnSpc>
              <a:buNone/>
            </a:pPr>
            <a:r>
              <a:rPr lang="en-US" sz="1730" b="1" dirty="0">
                <a:solidFill>
                  <a:srgbClr val="15213F"/>
                </a:solidFill>
                <a:latin typeface="Roboto" pitchFamily="34" charset="0"/>
                <a:ea typeface="Roboto" pitchFamily="34" charset="-122"/>
                <a:cs typeface="Roboto" pitchFamily="34" charset="-120"/>
              </a:rPr>
              <a:t>Hiệu suất Tốt</a:t>
            </a:r>
            <a:r>
              <a:rPr lang="en-US" sz="1730" dirty="0">
                <a:solidFill>
                  <a:srgbClr val="15213F"/>
                </a:solidFill>
                <a:latin typeface="Roboto" pitchFamily="34" charset="0"/>
                <a:ea typeface="Roboto" pitchFamily="34" charset="-122"/>
                <a:cs typeface="Roboto" pitchFamily="34" charset="-120"/>
              </a:rPr>
              <a:t>: Mô hình K-Nearest Neighbors (KNN) cho thấy độ chính xác cao trong phân loại nguy cơ ung thư phổi.</a:t>
            </a:r>
            <a:endParaRPr lang="en-US" sz="1730" dirty="0"/>
          </a:p>
        </p:txBody>
      </p:sp>
      <p:sp>
        <p:nvSpPr>
          <p:cNvPr id="26" name="Shape 24"/>
          <p:cNvSpPr/>
          <p:nvPr/>
        </p:nvSpPr>
        <p:spPr>
          <a:xfrm>
            <a:off x="10845939" y="3743801"/>
            <a:ext cx="43934" cy="769144"/>
          </a:xfrm>
          <a:prstGeom prst="rect">
            <a:avLst/>
          </a:prstGeom>
          <a:solidFill>
            <a:srgbClr val="BBC4DC"/>
          </a:solidFill>
          <a:ln/>
        </p:spPr>
        <p:txBody>
          <a:bodyPr/>
          <a:lstStyle/>
          <a:p>
            <a:endParaRPr lang="en-US"/>
          </a:p>
        </p:txBody>
      </p:sp>
      <p:sp>
        <p:nvSpPr>
          <p:cNvPr id="27" name="Shape 25"/>
          <p:cNvSpPr/>
          <p:nvPr/>
        </p:nvSpPr>
        <p:spPr>
          <a:xfrm>
            <a:off x="10620732" y="4265771"/>
            <a:ext cx="494348" cy="494348"/>
          </a:xfrm>
          <a:prstGeom prst="roundRect">
            <a:avLst>
              <a:gd name="adj" fmla="val 26672"/>
            </a:avLst>
          </a:prstGeom>
          <a:solidFill>
            <a:srgbClr val="DEE7F7"/>
          </a:solidFill>
          <a:ln/>
        </p:spPr>
        <p:txBody>
          <a:bodyPr/>
          <a:lstStyle/>
          <a:p>
            <a:endParaRPr lang="en-US"/>
          </a:p>
        </p:txBody>
      </p:sp>
      <p:sp>
        <p:nvSpPr>
          <p:cNvPr id="28" name="Text 26"/>
          <p:cNvSpPr/>
          <p:nvPr/>
        </p:nvSpPr>
        <p:spPr>
          <a:xfrm>
            <a:off x="10780871" y="4306848"/>
            <a:ext cx="174069" cy="412075"/>
          </a:xfrm>
          <a:prstGeom prst="rect">
            <a:avLst/>
          </a:prstGeom>
          <a:noFill/>
          <a:ln/>
        </p:spPr>
        <p:txBody>
          <a:bodyPr wrap="none" rtlCol="0" anchor="t"/>
          <a:lstStyle/>
          <a:p>
            <a:pPr marL="0" indent="0" algn="ctr">
              <a:lnSpc>
                <a:spcPts val="3244"/>
              </a:lnSpc>
              <a:buNone/>
            </a:pPr>
            <a:r>
              <a:rPr lang="en-US" sz="2596" dirty="0">
                <a:solidFill>
                  <a:srgbClr val="476FD6"/>
                </a:solidFill>
                <a:latin typeface="Roboto Slab" pitchFamily="34" charset="0"/>
                <a:ea typeface="Roboto Slab" pitchFamily="34" charset="-122"/>
                <a:cs typeface="Roboto Slab" pitchFamily="34" charset="-120"/>
              </a:rPr>
              <a:t>5</a:t>
            </a:r>
            <a:endParaRPr lang="en-US" sz="2596" dirty="0"/>
          </a:p>
        </p:txBody>
      </p:sp>
      <p:sp>
        <p:nvSpPr>
          <p:cNvPr id="29" name="Text 27"/>
          <p:cNvSpPr/>
          <p:nvPr/>
        </p:nvSpPr>
        <p:spPr>
          <a:xfrm>
            <a:off x="9494401" y="2060019"/>
            <a:ext cx="2746891" cy="343257"/>
          </a:xfrm>
          <a:prstGeom prst="rect">
            <a:avLst/>
          </a:prstGeom>
          <a:noFill/>
          <a:ln/>
        </p:spPr>
        <p:txBody>
          <a:bodyPr wrap="none" rtlCol="0" anchor="t"/>
          <a:lstStyle/>
          <a:p>
            <a:pPr marL="0" indent="0" algn="ctr">
              <a:lnSpc>
                <a:spcPts val="2704"/>
              </a:lnSpc>
              <a:buNone/>
            </a:pPr>
            <a:r>
              <a:rPr lang="en-US" sz="2163" dirty="0">
                <a:solidFill>
                  <a:srgbClr val="476FD6"/>
                </a:solidFill>
                <a:latin typeface="Roboto Slab" pitchFamily="34" charset="0"/>
                <a:ea typeface="Roboto Slab" pitchFamily="34" charset="-122"/>
                <a:cs typeface="Roboto Slab" pitchFamily="34" charset="-120"/>
              </a:rPr>
              <a:t>Dự đoán</a:t>
            </a:r>
            <a:endParaRPr lang="en-US" sz="2163" dirty="0"/>
          </a:p>
        </p:txBody>
      </p:sp>
      <p:sp>
        <p:nvSpPr>
          <p:cNvPr id="30" name="Text 28"/>
          <p:cNvSpPr/>
          <p:nvPr/>
        </p:nvSpPr>
        <p:spPr>
          <a:xfrm>
            <a:off x="9421058" y="2535079"/>
            <a:ext cx="2893695" cy="989052"/>
          </a:xfrm>
          <a:prstGeom prst="rect">
            <a:avLst/>
          </a:prstGeom>
          <a:noFill/>
          <a:ln/>
        </p:spPr>
        <p:txBody>
          <a:bodyPr wrap="square" rtlCol="0" anchor="t"/>
          <a:lstStyle/>
          <a:p>
            <a:pPr marL="0" indent="0" algn="ctr">
              <a:lnSpc>
                <a:spcPts val="2596"/>
              </a:lnSpc>
              <a:buNone/>
            </a:pPr>
            <a:r>
              <a:rPr lang="en-US" sz="1730" dirty="0">
                <a:solidFill>
                  <a:srgbClr val="15213F"/>
                </a:solidFill>
                <a:latin typeface="Roboto" pitchFamily="34" charset="0"/>
                <a:ea typeface="Roboto" pitchFamily="34" charset="-122"/>
                <a:cs typeface="Roboto" pitchFamily="34" charset="-120"/>
              </a:rPr>
              <a:t>Mô hình dự đúng bệnh nhân ung thư dựa trên các dấu hiệu</a:t>
            </a:r>
            <a:endParaRPr lang="en-US" sz="173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1843087"/>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Đánh Giá Mô Hình</a:t>
            </a:r>
            <a:endParaRPr lang="en-US" sz="4374" dirty="0"/>
          </a:p>
        </p:txBody>
      </p:sp>
      <p:sp>
        <p:nvSpPr>
          <p:cNvPr id="5" name="Shape 3"/>
          <p:cNvSpPr/>
          <p:nvPr/>
        </p:nvSpPr>
        <p:spPr>
          <a:xfrm>
            <a:off x="2037993" y="2981801"/>
            <a:ext cx="5166122" cy="1591270"/>
          </a:xfrm>
          <a:prstGeom prst="roundRect">
            <a:avLst>
              <a:gd name="adj" fmla="val 8378"/>
            </a:avLst>
          </a:prstGeom>
          <a:solidFill>
            <a:srgbClr val="DEE7F7"/>
          </a:solidFill>
          <a:ln/>
        </p:spPr>
        <p:txBody>
          <a:bodyPr/>
          <a:lstStyle/>
          <a:p>
            <a:endParaRPr lang="en-US"/>
          </a:p>
        </p:txBody>
      </p:sp>
      <p:sp>
        <p:nvSpPr>
          <p:cNvPr id="6" name="Text 4"/>
          <p:cNvSpPr/>
          <p:nvPr/>
        </p:nvSpPr>
        <p:spPr>
          <a:xfrm>
            <a:off x="2260163" y="320397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Độ Chính Xác</a:t>
            </a:r>
            <a:endParaRPr lang="en-US" sz="2187" dirty="0"/>
          </a:p>
        </p:txBody>
      </p:sp>
      <p:sp>
        <p:nvSpPr>
          <p:cNvPr id="7" name="Text 5"/>
          <p:cNvSpPr/>
          <p:nvPr/>
        </p:nvSpPr>
        <p:spPr>
          <a:xfrm>
            <a:off x="2260163" y="3684389"/>
            <a:ext cx="4721781"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Đo lường tỷ lệ dự đoán chính xác của mô hình.</a:t>
            </a:r>
            <a:endParaRPr lang="en-US" sz="1750" dirty="0"/>
          </a:p>
        </p:txBody>
      </p:sp>
      <p:sp>
        <p:nvSpPr>
          <p:cNvPr id="8" name="Shape 6"/>
          <p:cNvSpPr/>
          <p:nvPr/>
        </p:nvSpPr>
        <p:spPr>
          <a:xfrm>
            <a:off x="7426285" y="2981801"/>
            <a:ext cx="5166122" cy="1591270"/>
          </a:xfrm>
          <a:prstGeom prst="roundRect">
            <a:avLst>
              <a:gd name="adj" fmla="val 8378"/>
            </a:avLst>
          </a:prstGeom>
          <a:solidFill>
            <a:srgbClr val="DEE7F7"/>
          </a:solidFill>
          <a:ln/>
        </p:spPr>
        <p:txBody>
          <a:bodyPr/>
          <a:lstStyle/>
          <a:p>
            <a:endParaRPr lang="en-US"/>
          </a:p>
        </p:txBody>
      </p:sp>
      <p:sp>
        <p:nvSpPr>
          <p:cNvPr id="9" name="Text 7"/>
          <p:cNvSpPr/>
          <p:nvPr/>
        </p:nvSpPr>
        <p:spPr>
          <a:xfrm>
            <a:off x="7648456" y="320397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Độ Nhạy</a:t>
            </a:r>
            <a:endParaRPr lang="en-US" sz="2187" dirty="0"/>
          </a:p>
        </p:txBody>
      </p:sp>
      <p:sp>
        <p:nvSpPr>
          <p:cNvPr id="10" name="Text 8"/>
          <p:cNvSpPr/>
          <p:nvPr/>
        </p:nvSpPr>
        <p:spPr>
          <a:xfrm>
            <a:off x="7648456" y="3684389"/>
            <a:ext cx="4721781" cy="666512"/>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Đo lường khả năng mô hình phát hiện các trường hợp dương tính.</a:t>
            </a:r>
            <a:endParaRPr lang="en-US" sz="1750" dirty="0"/>
          </a:p>
        </p:txBody>
      </p:sp>
      <p:sp>
        <p:nvSpPr>
          <p:cNvPr id="11" name="Shape 9"/>
          <p:cNvSpPr/>
          <p:nvPr/>
        </p:nvSpPr>
        <p:spPr>
          <a:xfrm>
            <a:off x="2037993" y="4795242"/>
            <a:ext cx="5166122" cy="1591270"/>
          </a:xfrm>
          <a:prstGeom prst="roundRect">
            <a:avLst>
              <a:gd name="adj" fmla="val 8378"/>
            </a:avLst>
          </a:prstGeom>
          <a:solidFill>
            <a:srgbClr val="DEE7F7"/>
          </a:solidFill>
          <a:ln/>
        </p:spPr>
        <p:txBody>
          <a:bodyPr/>
          <a:lstStyle/>
          <a:p>
            <a:endParaRPr lang="en-US"/>
          </a:p>
        </p:txBody>
      </p:sp>
      <p:sp>
        <p:nvSpPr>
          <p:cNvPr id="12" name="Text 10"/>
          <p:cNvSpPr/>
          <p:nvPr/>
        </p:nvSpPr>
        <p:spPr>
          <a:xfrm>
            <a:off x="2260163" y="5017413"/>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F1 Score</a:t>
            </a:r>
            <a:endParaRPr lang="en-US" sz="2187" dirty="0"/>
          </a:p>
        </p:txBody>
      </p:sp>
      <p:sp>
        <p:nvSpPr>
          <p:cNvPr id="13" name="Text 11"/>
          <p:cNvSpPr/>
          <p:nvPr/>
        </p:nvSpPr>
        <p:spPr>
          <a:xfrm>
            <a:off x="2260163" y="5497830"/>
            <a:ext cx="4721781" cy="666512"/>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Đo lường sự cân bằng giữa độ chính xác và độ nhạy của mô hình.</a:t>
            </a:r>
            <a:endParaRPr lang="en-US" sz="1750" dirty="0"/>
          </a:p>
        </p:txBody>
      </p:sp>
      <p:sp>
        <p:nvSpPr>
          <p:cNvPr id="14" name="Shape 12"/>
          <p:cNvSpPr/>
          <p:nvPr/>
        </p:nvSpPr>
        <p:spPr>
          <a:xfrm>
            <a:off x="7426285" y="4795242"/>
            <a:ext cx="5166122" cy="1591270"/>
          </a:xfrm>
          <a:prstGeom prst="roundRect">
            <a:avLst>
              <a:gd name="adj" fmla="val 8378"/>
            </a:avLst>
          </a:prstGeom>
          <a:solidFill>
            <a:srgbClr val="DEE7F7"/>
          </a:solidFill>
          <a:ln/>
        </p:spPr>
        <p:txBody>
          <a:bodyPr/>
          <a:lstStyle/>
          <a:p>
            <a:endParaRPr lang="en-US"/>
          </a:p>
        </p:txBody>
      </p:sp>
      <p:sp>
        <p:nvSpPr>
          <p:cNvPr id="15" name="Text 13"/>
          <p:cNvSpPr/>
          <p:nvPr/>
        </p:nvSpPr>
        <p:spPr>
          <a:xfrm>
            <a:off x="7648456" y="5017413"/>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AUC-ROC</a:t>
            </a:r>
            <a:endParaRPr lang="en-US" sz="2187" dirty="0"/>
          </a:p>
        </p:txBody>
      </p:sp>
      <p:sp>
        <p:nvSpPr>
          <p:cNvPr id="16" name="Text 14"/>
          <p:cNvSpPr/>
          <p:nvPr/>
        </p:nvSpPr>
        <p:spPr>
          <a:xfrm>
            <a:off x="7648456" y="5497830"/>
            <a:ext cx="4721781" cy="666512"/>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Đánh giá khả năng phân biệt giữa các lớp của mô hình.</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31386"/>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759512"/>
          </a:xfrm>
          <a:prstGeom prst="rect">
            <a:avLst/>
          </a:prstGeom>
        </p:spPr>
      </p:pic>
      <p:sp>
        <p:nvSpPr>
          <p:cNvPr id="5" name="Text 2"/>
          <p:cNvSpPr/>
          <p:nvPr/>
        </p:nvSpPr>
        <p:spPr>
          <a:xfrm>
            <a:off x="2071926" y="3366611"/>
            <a:ext cx="5723096" cy="689967"/>
          </a:xfrm>
          <a:prstGeom prst="rect">
            <a:avLst/>
          </a:prstGeom>
          <a:noFill/>
          <a:ln/>
        </p:spPr>
        <p:txBody>
          <a:bodyPr wrap="none" rtlCol="0" anchor="t"/>
          <a:lstStyle/>
          <a:p>
            <a:pPr marL="0" indent="0">
              <a:lnSpc>
                <a:spcPts val="5432"/>
              </a:lnSpc>
              <a:buNone/>
            </a:pPr>
            <a:r>
              <a:rPr lang="en-US" sz="4346" dirty="0">
                <a:solidFill>
                  <a:srgbClr val="476FD6"/>
                </a:solidFill>
                <a:latin typeface="Roboto Slab" pitchFamily="34" charset="0"/>
                <a:ea typeface="Roboto Slab" pitchFamily="34" charset="-122"/>
                <a:cs typeface="Roboto Slab" pitchFamily="34" charset="-120"/>
              </a:rPr>
              <a:t>Kết Quả và Thảo Luận</a:t>
            </a:r>
            <a:endParaRPr lang="en-US" sz="4346" dirty="0"/>
          </a:p>
        </p:txBody>
      </p:sp>
      <p:pic>
        <p:nvPicPr>
          <p:cNvPr id="6" name="Image 1" descr="preencoded.png"/>
          <p:cNvPicPr>
            <a:picLocks noChangeAspect="1"/>
          </p:cNvPicPr>
          <p:nvPr/>
        </p:nvPicPr>
        <p:blipFill>
          <a:blip r:embed="rId4"/>
          <a:stretch>
            <a:fillRect/>
          </a:stretch>
        </p:blipFill>
        <p:spPr>
          <a:xfrm>
            <a:off x="2071926" y="4387691"/>
            <a:ext cx="3495437" cy="882968"/>
          </a:xfrm>
          <a:prstGeom prst="rect">
            <a:avLst/>
          </a:prstGeom>
        </p:spPr>
      </p:pic>
      <p:sp>
        <p:nvSpPr>
          <p:cNvPr id="7" name="Text 3"/>
          <p:cNvSpPr/>
          <p:nvPr/>
        </p:nvSpPr>
        <p:spPr>
          <a:xfrm>
            <a:off x="2292668" y="5601772"/>
            <a:ext cx="2759512" cy="344924"/>
          </a:xfrm>
          <a:prstGeom prst="rect">
            <a:avLst/>
          </a:prstGeom>
          <a:noFill/>
          <a:ln/>
        </p:spPr>
        <p:txBody>
          <a:bodyPr wrap="none" rtlCol="0" anchor="t"/>
          <a:lstStyle/>
          <a:p>
            <a:pPr marL="0" indent="0" algn="l">
              <a:lnSpc>
                <a:spcPts val="2716"/>
              </a:lnSpc>
              <a:buNone/>
            </a:pPr>
            <a:r>
              <a:rPr lang="en-US" sz="2173" dirty="0">
                <a:solidFill>
                  <a:srgbClr val="476FD6"/>
                </a:solidFill>
                <a:latin typeface="Roboto Slab" pitchFamily="34" charset="0"/>
                <a:ea typeface="Roboto Slab" pitchFamily="34" charset="-122"/>
                <a:cs typeface="Roboto Slab" pitchFamily="34" charset="-120"/>
              </a:rPr>
              <a:t>Hiệu Suất Mô Hình</a:t>
            </a:r>
            <a:endParaRPr lang="en-US" sz="2173" dirty="0"/>
          </a:p>
        </p:txBody>
      </p:sp>
      <p:sp>
        <p:nvSpPr>
          <p:cNvPr id="8" name="Text 4"/>
          <p:cNvSpPr/>
          <p:nvPr/>
        </p:nvSpPr>
        <p:spPr>
          <a:xfrm>
            <a:off x="2292668" y="6079093"/>
            <a:ext cx="3053953" cy="1324451"/>
          </a:xfrm>
          <a:prstGeom prst="rect">
            <a:avLst/>
          </a:prstGeom>
          <a:noFill/>
          <a:ln/>
        </p:spPr>
        <p:txBody>
          <a:bodyPr wrap="square" rtlCol="0" anchor="t"/>
          <a:lstStyle/>
          <a:p>
            <a:pPr marL="0" indent="0" algn="l">
              <a:lnSpc>
                <a:spcPts val="2607"/>
              </a:lnSpc>
              <a:buNone/>
            </a:pPr>
            <a:r>
              <a:rPr lang="en-US" sz="1738" dirty="0">
                <a:solidFill>
                  <a:srgbClr val="15213F"/>
                </a:solidFill>
                <a:latin typeface="Roboto" pitchFamily="34" charset="0"/>
                <a:ea typeface="Roboto" pitchFamily="34" charset="-122"/>
                <a:cs typeface="Roboto" pitchFamily="34" charset="-120"/>
              </a:rPr>
              <a:t>Các mô hình được đánh giá bằng phương pháp cross-validation để đảm bảo tính khái quát.</a:t>
            </a:r>
            <a:endParaRPr lang="en-US" sz="1738" dirty="0"/>
          </a:p>
        </p:txBody>
      </p:sp>
      <p:pic>
        <p:nvPicPr>
          <p:cNvPr id="9" name="Image 2" descr="preencoded.png"/>
          <p:cNvPicPr>
            <a:picLocks noChangeAspect="1"/>
          </p:cNvPicPr>
          <p:nvPr/>
        </p:nvPicPr>
        <p:blipFill>
          <a:blip r:embed="rId5"/>
          <a:stretch>
            <a:fillRect/>
          </a:stretch>
        </p:blipFill>
        <p:spPr>
          <a:xfrm>
            <a:off x="5567362" y="4387691"/>
            <a:ext cx="3495437" cy="882968"/>
          </a:xfrm>
          <a:prstGeom prst="rect">
            <a:avLst/>
          </a:prstGeom>
        </p:spPr>
      </p:pic>
      <p:sp>
        <p:nvSpPr>
          <p:cNvPr id="10" name="Text 5"/>
          <p:cNvSpPr/>
          <p:nvPr/>
        </p:nvSpPr>
        <p:spPr>
          <a:xfrm>
            <a:off x="5788104" y="5601772"/>
            <a:ext cx="2759512" cy="344924"/>
          </a:xfrm>
          <a:prstGeom prst="rect">
            <a:avLst/>
          </a:prstGeom>
          <a:noFill/>
          <a:ln/>
        </p:spPr>
        <p:txBody>
          <a:bodyPr wrap="none" rtlCol="0" anchor="t"/>
          <a:lstStyle/>
          <a:p>
            <a:pPr marL="0" indent="0" algn="l">
              <a:lnSpc>
                <a:spcPts val="2716"/>
              </a:lnSpc>
              <a:buNone/>
            </a:pPr>
            <a:r>
              <a:rPr lang="en-US" sz="2173" dirty="0">
                <a:solidFill>
                  <a:srgbClr val="476FD6"/>
                </a:solidFill>
                <a:latin typeface="Roboto Slab" pitchFamily="34" charset="0"/>
                <a:ea typeface="Roboto Slab" pitchFamily="34" charset="-122"/>
                <a:cs typeface="Roboto Slab" pitchFamily="34" charset="-120"/>
              </a:rPr>
              <a:t>Mô Hình Tối Ưu</a:t>
            </a:r>
            <a:endParaRPr lang="en-US" sz="2173" dirty="0"/>
          </a:p>
        </p:txBody>
      </p:sp>
      <p:sp>
        <p:nvSpPr>
          <p:cNvPr id="11" name="Text 6"/>
          <p:cNvSpPr/>
          <p:nvPr/>
        </p:nvSpPr>
        <p:spPr>
          <a:xfrm>
            <a:off x="5788104" y="6079093"/>
            <a:ext cx="3053953" cy="993338"/>
          </a:xfrm>
          <a:prstGeom prst="rect">
            <a:avLst/>
          </a:prstGeom>
          <a:noFill/>
          <a:ln/>
        </p:spPr>
        <p:txBody>
          <a:bodyPr wrap="square" rtlCol="0" anchor="t"/>
          <a:lstStyle/>
          <a:p>
            <a:pPr marL="0" indent="0" algn="l">
              <a:lnSpc>
                <a:spcPts val="2607"/>
              </a:lnSpc>
              <a:buNone/>
            </a:pPr>
            <a:r>
              <a:rPr lang="en-US" sz="1738" dirty="0">
                <a:solidFill>
                  <a:srgbClr val="15213F"/>
                </a:solidFill>
                <a:latin typeface="Roboto" pitchFamily="34" charset="0"/>
                <a:ea typeface="Roboto" pitchFamily="34" charset="-122"/>
                <a:cs typeface="Roboto" pitchFamily="34" charset="-120"/>
              </a:rPr>
              <a:t>Mô hình có độ chính xác và độ nhạy cao nhất được lựa chọn làm mô hình tối ưu.</a:t>
            </a:r>
            <a:endParaRPr lang="en-US" sz="1738" dirty="0"/>
          </a:p>
        </p:txBody>
      </p:sp>
      <p:pic>
        <p:nvPicPr>
          <p:cNvPr id="12" name="Image 3" descr="preencoded.png"/>
          <p:cNvPicPr>
            <a:picLocks noChangeAspect="1"/>
          </p:cNvPicPr>
          <p:nvPr/>
        </p:nvPicPr>
        <p:blipFill>
          <a:blip r:embed="rId6"/>
          <a:stretch>
            <a:fillRect/>
          </a:stretch>
        </p:blipFill>
        <p:spPr>
          <a:xfrm>
            <a:off x="9062799" y="4387691"/>
            <a:ext cx="3495556" cy="882968"/>
          </a:xfrm>
          <a:prstGeom prst="rect">
            <a:avLst/>
          </a:prstGeom>
        </p:spPr>
      </p:pic>
      <p:sp>
        <p:nvSpPr>
          <p:cNvPr id="13" name="Text 7"/>
          <p:cNvSpPr/>
          <p:nvPr/>
        </p:nvSpPr>
        <p:spPr>
          <a:xfrm>
            <a:off x="9283541" y="5601772"/>
            <a:ext cx="2759512" cy="344924"/>
          </a:xfrm>
          <a:prstGeom prst="rect">
            <a:avLst/>
          </a:prstGeom>
          <a:noFill/>
          <a:ln/>
        </p:spPr>
        <p:txBody>
          <a:bodyPr wrap="none" rtlCol="0" anchor="t"/>
          <a:lstStyle/>
          <a:p>
            <a:pPr marL="0" indent="0" algn="l">
              <a:lnSpc>
                <a:spcPts val="2716"/>
              </a:lnSpc>
              <a:buNone/>
            </a:pPr>
            <a:r>
              <a:rPr lang="en-US" sz="2173" dirty="0">
                <a:solidFill>
                  <a:srgbClr val="476FD6"/>
                </a:solidFill>
                <a:latin typeface="Roboto Slab" pitchFamily="34" charset="0"/>
                <a:ea typeface="Roboto Slab" pitchFamily="34" charset="-122"/>
                <a:cs typeface="Roboto Slab" pitchFamily="34" charset="-120"/>
              </a:rPr>
              <a:t>Thách Thức</a:t>
            </a:r>
            <a:endParaRPr lang="en-US" sz="2173" dirty="0"/>
          </a:p>
        </p:txBody>
      </p:sp>
      <p:sp>
        <p:nvSpPr>
          <p:cNvPr id="14" name="Text 8"/>
          <p:cNvSpPr/>
          <p:nvPr/>
        </p:nvSpPr>
        <p:spPr>
          <a:xfrm>
            <a:off x="9283541" y="6079093"/>
            <a:ext cx="3054072" cy="1324451"/>
          </a:xfrm>
          <a:prstGeom prst="rect">
            <a:avLst/>
          </a:prstGeom>
          <a:noFill/>
          <a:ln/>
        </p:spPr>
        <p:txBody>
          <a:bodyPr wrap="square" rtlCol="0" anchor="t"/>
          <a:lstStyle/>
          <a:p>
            <a:pPr marL="0" indent="0" algn="l">
              <a:lnSpc>
                <a:spcPts val="2607"/>
              </a:lnSpc>
              <a:buNone/>
            </a:pPr>
            <a:r>
              <a:rPr lang="en-US" sz="1738" dirty="0">
                <a:solidFill>
                  <a:srgbClr val="15213F"/>
                </a:solidFill>
                <a:latin typeface="Roboto" pitchFamily="34" charset="0"/>
                <a:ea typeface="Roboto" pitchFamily="34" charset="-122"/>
                <a:cs typeface="Roboto" pitchFamily="34" charset="-120"/>
              </a:rPr>
              <a:t>Các thách thức bao gồm chất lượng dữ liệu, vấn đề quyền riêng tư và tính khả thi lâm sàng.</a:t>
            </a:r>
            <a:endParaRPr lang="en-US" sz="1738"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2249924"/>
            <a:ext cx="555498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Kết Luận</a:t>
            </a:r>
            <a:endParaRPr lang="en-US" sz="4374" dirty="0"/>
          </a:p>
        </p:txBody>
      </p:sp>
      <p:pic>
        <p:nvPicPr>
          <p:cNvPr id="5" name="Image 0" descr="preencoded.png"/>
          <p:cNvPicPr>
            <a:picLocks noChangeAspect="1"/>
          </p:cNvPicPr>
          <p:nvPr/>
        </p:nvPicPr>
        <p:blipFill>
          <a:blip r:embed="rId3"/>
          <a:stretch>
            <a:fillRect/>
          </a:stretch>
        </p:blipFill>
        <p:spPr>
          <a:xfrm>
            <a:off x="2037993" y="3388638"/>
            <a:ext cx="555427" cy="555427"/>
          </a:xfrm>
          <a:prstGeom prst="rect">
            <a:avLst/>
          </a:prstGeom>
        </p:spPr>
      </p:pic>
      <p:sp>
        <p:nvSpPr>
          <p:cNvPr id="6" name="Text 3"/>
          <p:cNvSpPr/>
          <p:nvPr/>
        </p:nvSpPr>
        <p:spPr>
          <a:xfrm>
            <a:off x="2037993" y="4166235"/>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Lợi Ích</a:t>
            </a:r>
            <a:endParaRPr lang="en-US" sz="2187" dirty="0"/>
          </a:p>
        </p:txBody>
      </p:sp>
      <p:sp>
        <p:nvSpPr>
          <p:cNvPr id="7" name="Text 4"/>
          <p:cNvSpPr/>
          <p:nvPr/>
        </p:nvSpPr>
        <p:spPr>
          <a:xfrm>
            <a:off x="2037993" y="4646652"/>
            <a:ext cx="3295888" cy="1333024"/>
          </a:xfrm>
          <a:prstGeom prst="rect">
            <a:avLst/>
          </a:prstGeom>
          <a:noFill/>
          <a:ln/>
        </p:spPr>
        <p:txBody>
          <a:bodyPr wrap="square" rtlCol="0" anchor="t"/>
          <a:lstStyle/>
          <a:p>
            <a:pPr marL="0" indent="0" algn="l">
              <a:lnSpc>
                <a:spcPts val="2624"/>
              </a:lnSpc>
              <a:buNone/>
            </a:pPr>
            <a:r>
              <a:rPr lang="en-US" sz="1750" dirty="0">
                <a:solidFill>
                  <a:srgbClr val="15213F"/>
                </a:solidFill>
                <a:latin typeface="Roboto" pitchFamily="34" charset="0"/>
                <a:ea typeface="Roboto" pitchFamily="34" charset="-122"/>
                <a:cs typeface="Roboto" pitchFamily="34" charset="-120"/>
              </a:rPr>
              <a:t>Ứng dụng học máy có thể cải thiện chẩn đoán và điều trị cá nhân hóa cho bệnh nhân ung thư phổi.</a:t>
            </a:r>
            <a:endParaRPr lang="en-US" sz="1750" dirty="0"/>
          </a:p>
        </p:txBody>
      </p:sp>
      <p:pic>
        <p:nvPicPr>
          <p:cNvPr id="8" name="Image 1" descr="preencoded.png"/>
          <p:cNvPicPr>
            <a:picLocks noChangeAspect="1"/>
          </p:cNvPicPr>
          <p:nvPr/>
        </p:nvPicPr>
        <p:blipFill>
          <a:blip r:embed="rId4"/>
          <a:stretch>
            <a:fillRect/>
          </a:stretch>
        </p:blipFill>
        <p:spPr>
          <a:xfrm>
            <a:off x="5667137" y="3388638"/>
            <a:ext cx="555427" cy="555427"/>
          </a:xfrm>
          <a:prstGeom prst="rect">
            <a:avLst/>
          </a:prstGeom>
        </p:spPr>
      </p:pic>
      <p:sp>
        <p:nvSpPr>
          <p:cNvPr id="9" name="Text 5"/>
          <p:cNvSpPr/>
          <p:nvPr/>
        </p:nvSpPr>
        <p:spPr>
          <a:xfrm>
            <a:off x="5667137" y="4166235"/>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Tiềm Năng</a:t>
            </a:r>
            <a:endParaRPr lang="en-US" sz="2187" dirty="0"/>
          </a:p>
        </p:txBody>
      </p:sp>
      <p:sp>
        <p:nvSpPr>
          <p:cNvPr id="10" name="Text 6"/>
          <p:cNvSpPr/>
          <p:nvPr/>
        </p:nvSpPr>
        <p:spPr>
          <a:xfrm>
            <a:off x="5667137" y="4646652"/>
            <a:ext cx="3296007" cy="999768"/>
          </a:xfrm>
          <a:prstGeom prst="rect">
            <a:avLst/>
          </a:prstGeom>
          <a:noFill/>
          <a:ln/>
        </p:spPr>
        <p:txBody>
          <a:bodyPr wrap="square" rtlCol="0" anchor="t"/>
          <a:lstStyle/>
          <a:p>
            <a:pPr marL="0" indent="0" algn="l">
              <a:lnSpc>
                <a:spcPts val="2624"/>
              </a:lnSpc>
              <a:buNone/>
            </a:pPr>
            <a:r>
              <a:rPr lang="en-US" sz="1750" dirty="0">
                <a:solidFill>
                  <a:srgbClr val="15213F"/>
                </a:solidFill>
                <a:latin typeface="Roboto" pitchFamily="34" charset="0"/>
                <a:ea typeface="Roboto" pitchFamily="34" charset="-122"/>
                <a:cs typeface="Roboto" pitchFamily="34" charset="-120"/>
              </a:rPr>
              <a:t>Nghiên cứu này mở ra khả năng mở rộng ứng dụng học máy sang các bệnh lý khác.</a:t>
            </a:r>
            <a:endParaRPr lang="en-US" sz="1750" dirty="0"/>
          </a:p>
        </p:txBody>
      </p:sp>
      <p:pic>
        <p:nvPicPr>
          <p:cNvPr id="11" name="Image 2" descr="preencoded.png"/>
          <p:cNvPicPr>
            <a:picLocks noChangeAspect="1"/>
          </p:cNvPicPr>
          <p:nvPr/>
        </p:nvPicPr>
        <p:blipFill>
          <a:blip r:embed="rId5"/>
          <a:stretch>
            <a:fillRect/>
          </a:stretch>
        </p:blipFill>
        <p:spPr>
          <a:xfrm>
            <a:off x="9296400" y="3388638"/>
            <a:ext cx="555427" cy="555427"/>
          </a:xfrm>
          <a:prstGeom prst="rect">
            <a:avLst/>
          </a:prstGeom>
        </p:spPr>
      </p:pic>
      <p:sp>
        <p:nvSpPr>
          <p:cNvPr id="12" name="Text 7"/>
          <p:cNvSpPr/>
          <p:nvPr/>
        </p:nvSpPr>
        <p:spPr>
          <a:xfrm>
            <a:off x="9296400" y="4166235"/>
            <a:ext cx="2777490"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Tương Lai</a:t>
            </a:r>
            <a:endParaRPr lang="en-US" sz="2187" dirty="0"/>
          </a:p>
        </p:txBody>
      </p:sp>
      <p:sp>
        <p:nvSpPr>
          <p:cNvPr id="13" name="Text 8"/>
          <p:cNvSpPr/>
          <p:nvPr/>
        </p:nvSpPr>
        <p:spPr>
          <a:xfrm>
            <a:off x="9296400" y="4646652"/>
            <a:ext cx="3296007" cy="999768"/>
          </a:xfrm>
          <a:prstGeom prst="rect">
            <a:avLst/>
          </a:prstGeom>
          <a:noFill/>
          <a:ln/>
        </p:spPr>
        <p:txBody>
          <a:bodyPr wrap="square" rtlCol="0" anchor="t"/>
          <a:lstStyle/>
          <a:p>
            <a:pPr marL="0" indent="0" algn="l">
              <a:lnSpc>
                <a:spcPts val="2624"/>
              </a:lnSpc>
              <a:buNone/>
            </a:pPr>
            <a:r>
              <a:rPr lang="en-US" sz="1750" dirty="0">
                <a:solidFill>
                  <a:srgbClr val="15213F"/>
                </a:solidFill>
                <a:latin typeface="Roboto" pitchFamily="34" charset="0"/>
                <a:ea typeface="Roboto" pitchFamily="34" charset="-122"/>
                <a:cs typeface="Roboto" pitchFamily="34" charset="-120"/>
              </a:rPr>
              <a:t>Mô hình dự đoán nguy cơ ung thư phổi có thể được tích hợp vào hệ thống y tế thực tế.</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1660803"/>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Ứng Dụng Học Máy trong Chẩn Đoán Ung Thư Phổi</a:t>
            </a:r>
            <a:endParaRPr lang="en-US" sz="4374" dirty="0"/>
          </a:p>
        </p:txBody>
      </p:sp>
      <p:sp>
        <p:nvSpPr>
          <p:cNvPr id="5" name="Shape 3"/>
          <p:cNvSpPr/>
          <p:nvPr/>
        </p:nvSpPr>
        <p:spPr>
          <a:xfrm>
            <a:off x="2037993" y="3493889"/>
            <a:ext cx="10554414" cy="614958"/>
          </a:xfrm>
          <a:prstGeom prst="rect">
            <a:avLst/>
          </a:prstGeom>
          <a:solidFill>
            <a:srgbClr val="DEE7F7"/>
          </a:solidFill>
          <a:ln/>
        </p:spPr>
        <p:txBody>
          <a:bodyPr/>
          <a:lstStyle/>
          <a:p>
            <a:endParaRPr lang="en-US"/>
          </a:p>
        </p:txBody>
      </p:sp>
      <p:sp>
        <p:nvSpPr>
          <p:cNvPr id="6" name="Text 4"/>
          <p:cNvSpPr/>
          <p:nvPr/>
        </p:nvSpPr>
        <p:spPr>
          <a:xfrm>
            <a:off x="2260402" y="3634740"/>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Thuật Toán</a:t>
            </a:r>
            <a:endParaRPr lang="en-US" sz="1750" dirty="0"/>
          </a:p>
        </p:txBody>
      </p:sp>
      <p:sp>
        <p:nvSpPr>
          <p:cNvPr id="7" name="Text 5"/>
          <p:cNvSpPr/>
          <p:nvPr/>
        </p:nvSpPr>
        <p:spPr>
          <a:xfrm>
            <a:off x="4902756" y="3634740"/>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Độ Chính Xác</a:t>
            </a:r>
            <a:endParaRPr lang="en-US" sz="1750" dirty="0"/>
          </a:p>
        </p:txBody>
      </p:sp>
      <p:sp>
        <p:nvSpPr>
          <p:cNvPr id="8" name="Text 6"/>
          <p:cNvSpPr/>
          <p:nvPr/>
        </p:nvSpPr>
        <p:spPr>
          <a:xfrm>
            <a:off x="7541300" y="3634740"/>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Độ Nhạy</a:t>
            </a:r>
            <a:endParaRPr lang="en-US" sz="1750" dirty="0"/>
          </a:p>
        </p:txBody>
      </p:sp>
      <p:sp>
        <p:nvSpPr>
          <p:cNvPr id="9" name="Text 7"/>
          <p:cNvSpPr/>
          <p:nvPr/>
        </p:nvSpPr>
        <p:spPr>
          <a:xfrm>
            <a:off x="10179844" y="3634740"/>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F1 Score</a:t>
            </a:r>
            <a:endParaRPr lang="en-US" sz="1750" dirty="0"/>
          </a:p>
        </p:txBody>
      </p:sp>
      <p:sp>
        <p:nvSpPr>
          <p:cNvPr id="10" name="Text 8"/>
          <p:cNvSpPr/>
          <p:nvPr/>
        </p:nvSpPr>
        <p:spPr>
          <a:xfrm>
            <a:off x="2260402" y="4249698"/>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Hồi Quy Logistic</a:t>
            </a:r>
            <a:endParaRPr lang="en-US" sz="1750" dirty="0"/>
          </a:p>
        </p:txBody>
      </p:sp>
      <p:sp>
        <p:nvSpPr>
          <p:cNvPr id="11" name="Text 9"/>
          <p:cNvSpPr/>
          <p:nvPr/>
        </p:nvSpPr>
        <p:spPr>
          <a:xfrm>
            <a:off x="4902756" y="4249698"/>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85%</a:t>
            </a:r>
            <a:endParaRPr lang="en-US" sz="1750" dirty="0"/>
          </a:p>
        </p:txBody>
      </p:sp>
      <p:sp>
        <p:nvSpPr>
          <p:cNvPr id="12" name="Text 10"/>
          <p:cNvSpPr/>
          <p:nvPr/>
        </p:nvSpPr>
        <p:spPr>
          <a:xfrm>
            <a:off x="7541063" y="4261247"/>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88%</a:t>
            </a:r>
            <a:endParaRPr lang="en-US" sz="1750" dirty="0"/>
          </a:p>
        </p:txBody>
      </p:sp>
      <p:sp>
        <p:nvSpPr>
          <p:cNvPr id="13" name="Text 11"/>
          <p:cNvSpPr/>
          <p:nvPr/>
        </p:nvSpPr>
        <p:spPr>
          <a:xfrm>
            <a:off x="10179844" y="4249698"/>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0.86</a:t>
            </a:r>
            <a:endParaRPr lang="en-US" sz="1750" dirty="0"/>
          </a:p>
        </p:txBody>
      </p:sp>
      <p:sp>
        <p:nvSpPr>
          <p:cNvPr id="14" name="Shape 12"/>
          <p:cNvSpPr/>
          <p:nvPr/>
        </p:nvSpPr>
        <p:spPr>
          <a:xfrm>
            <a:off x="2037993" y="4723805"/>
            <a:ext cx="10554414" cy="614958"/>
          </a:xfrm>
          <a:prstGeom prst="rect">
            <a:avLst/>
          </a:prstGeom>
          <a:solidFill>
            <a:srgbClr val="DEE7F7"/>
          </a:solidFill>
          <a:ln/>
        </p:spPr>
        <p:txBody>
          <a:bodyPr/>
          <a:lstStyle/>
          <a:p>
            <a:endParaRPr lang="en-US"/>
          </a:p>
        </p:txBody>
      </p:sp>
      <p:sp>
        <p:nvSpPr>
          <p:cNvPr id="15" name="Text 13"/>
          <p:cNvSpPr/>
          <p:nvPr/>
        </p:nvSpPr>
        <p:spPr>
          <a:xfrm>
            <a:off x="2260402" y="4864656"/>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Cây Quyết Định</a:t>
            </a:r>
            <a:endParaRPr lang="en-US" sz="1750" dirty="0"/>
          </a:p>
        </p:txBody>
      </p:sp>
      <p:sp>
        <p:nvSpPr>
          <p:cNvPr id="16" name="Text 14"/>
          <p:cNvSpPr/>
          <p:nvPr/>
        </p:nvSpPr>
        <p:spPr>
          <a:xfrm>
            <a:off x="4902756" y="4864656"/>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82%</a:t>
            </a:r>
            <a:endParaRPr lang="en-US" sz="1750" dirty="0"/>
          </a:p>
        </p:txBody>
      </p:sp>
      <p:sp>
        <p:nvSpPr>
          <p:cNvPr id="17" name="Text 15"/>
          <p:cNvSpPr/>
          <p:nvPr/>
        </p:nvSpPr>
        <p:spPr>
          <a:xfrm>
            <a:off x="7541300" y="4864656"/>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84%</a:t>
            </a:r>
            <a:endParaRPr lang="en-US" sz="1750" dirty="0"/>
          </a:p>
        </p:txBody>
      </p:sp>
      <p:sp>
        <p:nvSpPr>
          <p:cNvPr id="18" name="Text 16"/>
          <p:cNvSpPr/>
          <p:nvPr/>
        </p:nvSpPr>
        <p:spPr>
          <a:xfrm>
            <a:off x="10179844" y="4864656"/>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0.83</a:t>
            </a:r>
            <a:endParaRPr lang="en-US" sz="1750" dirty="0"/>
          </a:p>
        </p:txBody>
      </p:sp>
      <p:sp>
        <p:nvSpPr>
          <p:cNvPr id="19" name="Text 17"/>
          <p:cNvSpPr/>
          <p:nvPr/>
        </p:nvSpPr>
        <p:spPr>
          <a:xfrm>
            <a:off x="2260402" y="5479613"/>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Rừng Ngẫu Nhiên</a:t>
            </a:r>
            <a:endParaRPr lang="en-US" sz="1750" dirty="0"/>
          </a:p>
        </p:txBody>
      </p:sp>
      <p:sp>
        <p:nvSpPr>
          <p:cNvPr id="20" name="Text 18"/>
          <p:cNvSpPr/>
          <p:nvPr/>
        </p:nvSpPr>
        <p:spPr>
          <a:xfrm>
            <a:off x="4902756" y="5479613"/>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90%</a:t>
            </a:r>
            <a:endParaRPr lang="en-US" sz="1750" dirty="0"/>
          </a:p>
        </p:txBody>
      </p:sp>
      <p:sp>
        <p:nvSpPr>
          <p:cNvPr id="21" name="Text 19"/>
          <p:cNvSpPr/>
          <p:nvPr/>
        </p:nvSpPr>
        <p:spPr>
          <a:xfrm>
            <a:off x="7541300" y="5479613"/>
            <a:ext cx="218658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92%</a:t>
            </a:r>
            <a:endParaRPr lang="en-US" sz="1750" dirty="0"/>
          </a:p>
        </p:txBody>
      </p:sp>
      <p:sp>
        <p:nvSpPr>
          <p:cNvPr id="22" name="Text 20"/>
          <p:cNvSpPr/>
          <p:nvPr/>
        </p:nvSpPr>
        <p:spPr>
          <a:xfrm>
            <a:off x="10179844" y="5479613"/>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0.91</a:t>
            </a:r>
            <a:endParaRPr lang="en-US" sz="1750" dirty="0"/>
          </a:p>
        </p:txBody>
      </p:sp>
      <p:sp>
        <p:nvSpPr>
          <p:cNvPr id="23" name="Shape 21"/>
          <p:cNvSpPr/>
          <p:nvPr/>
        </p:nvSpPr>
        <p:spPr>
          <a:xfrm>
            <a:off x="2037993" y="5953720"/>
            <a:ext cx="10554414" cy="614958"/>
          </a:xfrm>
          <a:prstGeom prst="rect">
            <a:avLst/>
          </a:prstGeom>
          <a:solidFill>
            <a:srgbClr val="DEE7F7"/>
          </a:solidFill>
          <a:ln/>
        </p:spPr>
        <p:txBody>
          <a:bodyPr/>
          <a:lstStyle/>
          <a:p>
            <a:endParaRPr lang="en-US"/>
          </a:p>
        </p:txBody>
      </p:sp>
      <p:sp>
        <p:nvSpPr>
          <p:cNvPr id="24" name="Text 22"/>
          <p:cNvSpPr/>
          <p:nvPr/>
        </p:nvSpPr>
        <p:spPr>
          <a:xfrm>
            <a:off x="2260402" y="6094571"/>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Mạng Nơ-ron Sâu</a:t>
            </a:r>
            <a:endParaRPr lang="en-US" sz="1750" dirty="0"/>
          </a:p>
        </p:txBody>
      </p:sp>
      <p:sp>
        <p:nvSpPr>
          <p:cNvPr id="25" name="Text 23"/>
          <p:cNvSpPr/>
          <p:nvPr/>
        </p:nvSpPr>
        <p:spPr>
          <a:xfrm>
            <a:off x="4902756" y="6094571"/>
            <a:ext cx="2186583" cy="333256"/>
          </a:xfrm>
          <a:prstGeom prst="rect">
            <a:avLst/>
          </a:prstGeom>
          <a:noFill/>
          <a:ln/>
        </p:spPr>
        <p:txBody>
          <a:bodyPr wrap="none" rtlCol="0" anchor="t"/>
          <a:lstStyle/>
          <a:p>
            <a:pPr marL="0" indent="0">
              <a:lnSpc>
                <a:spcPts val="2624"/>
              </a:lnSpc>
              <a:buNone/>
            </a:pPr>
            <a:r>
              <a:rPr lang="en-US" sz="1750">
                <a:solidFill>
                  <a:srgbClr val="15213F"/>
                </a:solidFill>
                <a:latin typeface="Roboto" pitchFamily="34" charset="0"/>
                <a:ea typeface="Roboto" pitchFamily="34" charset="-122"/>
                <a:cs typeface="Roboto" pitchFamily="34" charset="-120"/>
              </a:rPr>
              <a:t>51%</a:t>
            </a:r>
            <a:endParaRPr lang="en-US" sz="1750" dirty="0"/>
          </a:p>
        </p:txBody>
      </p:sp>
      <p:sp>
        <p:nvSpPr>
          <p:cNvPr id="26" name="Text 24"/>
          <p:cNvSpPr/>
          <p:nvPr/>
        </p:nvSpPr>
        <p:spPr>
          <a:xfrm>
            <a:off x="7541300" y="6094571"/>
            <a:ext cx="2186583" cy="333256"/>
          </a:xfrm>
          <a:prstGeom prst="rect">
            <a:avLst/>
          </a:prstGeom>
          <a:noFill/>
          <a:ln/>
        </p:spPr>
        <p:txBody>
          <a:bodyPr wrap="none" rtlCol="0" anchor="t"/>
          <a:lstStyle/>
          <a:p>
            <a:pPr marL="0" indent="0">
              <a:lnSpc>
                <a:spcPts val="2624"/>
              </a:lnSpc>
              <a:buNone/>
            </a:pPr>
            <a:r>
              <a:rPr lang="en-US" sz="1750">
                <a:solidFill>
                  <a:srgbClr val="15213F"/>
                </a:solidFill>
                <a:latin typeface="Roboto" pitchFamily="34" charset="0"/>
                <a:ea typeface="Roboto" pitchFamily="34" charset="-122"/>
                <a:cs typeface="Roboto" pitchFamily="34" charset="-120"/>
              </a:rPr>
              <a:t>51%</a:t>
            </a:r>
            <a:endParaRPr lang="en-US" sz="1750" dirty="0"/>
          </a:p>
        </p:txBody>
      </p:sp>
      <p:sp>
        <p:nvSpPr>
          <p:cNvPr id="27" name="Text 25"/>
          <p:cNvSpPr/>
          <p:nvPr/>
        </p:nvSpPr>
        <p:spPr>
          <a:xfrm>
            <a:off x="10179844" y="6094571"/>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0.93</a:t>
            </a:r>
            <a:endParaRPr lang="en-US" sz="1750" dirty="0"/>
          </a:p>
        </p:txBody>
      </p:sp>
      <p:sp>
        <p:nvSpPr>
          <p:cNvPr id="28" name="Text 17">
            <a:extLst>
              <a:ext uri="{FF2B5EF4-FFF2-40B4-BE49-F238E27FC236}">
                <a16:creationId xmlns:a16="http://schemas.microsoft.com/office/drawing/2014/main" id="{091C31A9-7220-442D-E8FD-B0430D2942D4}"/>
              </a:ext>
            </a:extLst>
          </p:cNvPr>
          <p:cNvSpPr/>
          <p:nvPr/>
        </p:nvSpPr>
        <p:spPr>
          <a:xfrm>
            <a:off x="2412802" y="6709529"/>
            <a:ext cx="2190393" cy="333256"/>
          </a:xfrm>
          <a:prstGeom prst="rect">
            <a:avLst/>
          </a:prstGeom>
          <a:noFill/>
          <a:ln/>
        </p:spPr>
        <p:txBody>
          <a:bodyPr wrap="none" rtlCol="0" anchor="t"/>
          <a:lstStyle/>
          <a:p>
            <a:pPr marL="0" indent="0">
              <a:lnSpc>
                <a:spcPts val="2624"/>
              </a:lnSpc>
              <a:buNone/>
            </a:pPr>
            <a:r>
              <a:rPr lang="en-US" sz="1750">
                <a:solidFill>
                  <a:srgbClr val="15213F"/>
                </a:solidFill>
                <a:latin typeface="Roboto" pitchFamily="34" charset="0"/>
                <a:ea typeface="Roboto" pitchFamily="34" charset="-122"/>
                <a:cs typeface="Roboto" pitchFamily="34" charset="-120"/>
              </a:rPr>
              <a:t>Knn</a:t>
            </a:r>
            <a:endParaRPr lang="en-US" sz="1750" dirty="0"/>
          </a:p>
        </p:txBody>
      </p:sp>
      <p:sp>
        <p:nvSpPr>
          <p:cNvPr id="29" name="Text 18">
            <a:extLst>
              <a:ext uri="{FF2B5EF4-FFF2-40B4-BE49-F238E27FC236}">
                <a16:creationId xmlns:a16="http://schemas.microsoft.com/office/drawing/2014/main" id="{40783C68-2541-006C-FCCD-42EBED4D91DE}"/>
              </a:ext>
            </a:extLst>
          </p:cNvPr>
          <p:cNvSpPr/>
          <p:nvPr/>
        </p:nvSpPr>
        <p:spPr>
          <a:xfrm>
            <a:off x="4829414" y="6709498"/>
            <a:ext cx="2186583" cy="333256"/>
          </a:xfrm>
          <a:prstGeom prst="rect">
            <a:avLst/>
          </a:prstGeom>
          <a:noFill/>
          <a:ln/>
        </p:spPr>
        <p:txBody>
          <a:bodyPr wrap="none" rtlCol="0" anchor="t"/>
          <a:lstStyle/>
          <a:p>
            <a:pPr marL="0" indent="0">
              <a:lnSpc>
                <a:spcPts val="2624"/>
              </a:lnSpc>
              <a:buNone/>
            </a:pPr>
            <a:r>
              <a:rPr lang="en-US" sz="1750">
                <a:solidFill>
                  <a:srgbClr val="15213F"/>
                </a:solidFill>
                <a:latin typeface="Roboto" pitchFamily="34" charset="0"/>
                <a:ea typeface="Roboto" pitchFamily="34" charset="-122"/>
                <a:cs typeface="Roboto" pitchFamily="34" charset="-120"/>
              </a:rPr>
              <a:t>99%</a:t>
            </a:r>
            <a:endParaRPr lang="en-US" sz="1750" dirty="0"/>
          </a:p>
        </p:txBody>
      </p:sp>
      <p:sp>
        <p:nvSpPr>
          <p:cNvPr id="30" name="Text 10">
            <a:extLst>
              <a:ext uri="{FF2B5EF4-FFF2-40B4-BE49-F238E27FC236}">
                <a16:creationId xmlns:a16="http://schemas.microsoft.com/office/drawing/2014/main" id="{27A6BDBD-7C90-62BC-CADF-14FB90132DE4}"/>
              </a:ext>
            </a:extLst>
          </p:cNvPr>
          <p:cNvSpPr/>
          <p:nvPr/>
        </p:nvSpPr>
        <p:spPr>
          <a:xfrm>
            <a:off x="7541062" y="6709467"/>
            <a:ext cx="2186583" cy="333256"/>
          </a:xfrm>
          <a:prstGeom prst="rect">
            <a:avLst/>
          </a:prstGeom>
          <a:noFill/>
          <a:ln/>
        </p:spPr>
        <p:txBody>
          <a:bodyPr wrap="none" rtlCol="0" anchor="t"/>
          <a:lstStyle/>
          <a:p>
            <a:pPr marL="0" indent="0">
              <a:lnSpc>
                <a:spcPts val="2624"/>
              </a:lnSpc>
              <a:buNone/>
            </a:pPr>
            <a:r>
              <a:rPr lang="en-US" sz="1750">
                <a:solidFill>
                  <a:srgbClr val="15213F"/>
                </a:solidFill>
                <a:latin typeface="Roboto" pitchFamily="34" charset="0"/>
                <a:ea typeface="Roboto" pitchFamily="34" charset="-122"/>
                <a:cs typeface="Roboto" pitchFamily="34" charset="-120"/>
              </a:rPr>
              <a:t>95%</a:t>
            </a:r>
            <a:endParaRPr lang="en-US" sz="1750" dirty="0"/>
          </a:p>
        </p:txBody>
      </p:sp>
      <p:sp>
        <p:nvSpPr>
          <p:cNvPr id="31" name="Text 20">
            <a:extLst>
              <a:ext uri="{FF2B5EF4-FFF2-40B4-BE49-F238E27FC236}">
                <a16:creationId xmlns:a16="http://schemas.microsoft.com/office/drawing/2014/main" id="{F3E41CD4-60F9-BE0E-F4E0-FBB69102FFE7}"/>
              </a:ext>
            </a:extLst>
          </p:cNvPr>
          <p:cNvSpPr/>
          <p:nvPr/>
        </p:nvSpPr>
        <p:spPr>
          <a:xfrm>
            <a:off x="10252710" y="6709529"/>
            <a:ext cx="2190393" cy="333256"/>
          </a:xfrm>
          <a:prstGeom prst="rect">
            <a:avLst/>
          </a:prstGeom>
          <a:noFill/>
          <a:ln/>
        </p:spPr>
        <p:txBody>
          <a:bodyPr wrap="non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0.91</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sp>
        <p:nvSpPr>
          <p:cNvPr id="4" name="Text 2"/>
          <p:cNvSpPr/>
          <p:nvPr/>
        </p:nvSpPr>
        <p:spPr>
          <a:xfrm>
            <a:off x="2037993" y="2091571"/>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Vai Trò của Dữ Liệu trong Ứng Dụng Học Máy</a:t>
            </a:r>
            <a:endParaRPr lang="en-US" sz="4374" dirty="0"/>
          </a:p>
        </p:txBody>
      </p:sp>
      <p:sp>
        <p:nvSpPr>
          <p:cNvPr id="5" name="Text 3"/>
          <p:cNvSpPr/>
          <p:nvPr/>
        </p:nvSpPr>
        <p:spPr>
          <a:xfrm>
            <a:off x="2037993" y="4035743"/>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Chất Lượng Dữ Liệu</a:t>
            </a:r>
            <a:endParaRPr lang="en-US" sz="2187" dirty="0"/>
          </a:p>
        </p:txBody>
      </p:sp>
      <p:sp>
        <p:nvSpPr>
          <p:cNvPr id="6" name="Text 4"/>
          <p:cNvSpPr/>
          <p:nvPr/>
        </p:nvSpPr>
        <p:spPr>
          <a:xfrm>
            <a:off x="2037993" y="4605099"/>
            <a:ext cx="3156347" cy="1333024"/>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Chất lượng dữ liệu đầu vào đóng vai trò quan trọng trong việc phát triển các mô hình học máy chính xác và đáng tin cậy.</a:t>
            </a:r>
            <a:endParaRPr lang="en-US" sz="1750" dirty="0"/>
          </a:p>
        </p:txBody>
      </p:sp>
      <p:sp>
        <p:nvSpPr>
          <p:cNvPr id="7" name="Text 5"/>
          <p:cNvSpPr/>
          <p:nvPr/>
        </p:nvSpPr>
        <p:spPr>
          <a:xfrm>
            <a:off x="5743932" y="4035743"/>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Quyền Riêng Tư</a:t>
            </a:r>
            <a:endParaRPr lang="en-US" sz="2187" dirty="0"/>
          </a:p>
        </p:txBody>
      </p:sp>
      <p:sp>
        <p:nvSpPr>
          <p:cNvPr id="8" name="Text 6"/>
          <p:cNvSpPr/>
          <p:nvPr/>
        </p:nvSpPr>
        <p:spPr>
          <a:xfrm>
            <a:off x="5743932" y="4605099"/>
            <a:ext cx="3156347" cy="1333024"/>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Việc sử dụng dữ liệu y tế cá nhân cần phải tuân thủ các quy định về bảo vệ quyền riêng tư của bệnh nhân.</a:t>
            </a:r>
            <a:endParaRPr lang="en-US" sz="1750" dirty="0"/>
          </a:p>
        </p:txBody>
      </p:sp>
      <p:sp>
        <p:nvSpPr>
          <p:cNvPr id="9" name="Text 7"/>
          <p:cNvSpPr/>
          <p:nvPr/>
        </p:nvSpPr>
        <p:spPr>
          <a:xfrm>
            <a:off x="9449872" y="4035743"/>
            <a:ext cx="3150751"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Tính Khả Thi Lâm Sàng</a:t>
            </a:r>
            <a:endParaRPr lang="en-US" sz="2187" dirty="0"/>
          </a:p>
        </p:txBody>
      </p:sp>
      <p:sp>
        <p:nvSpPr>
          <p:cNvPr id="10" name="Text 8"/>
          <p:cNvSpPr/>
          <p:nvPr/>
        </p:nvSpPr>
        <p:spPr>
          <a:xfrm>
            <a:off x="9449872" y="4605099"/>
            <a:ext cx="3156347" cy="1333024"/>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Ngoài hiệu suất mô hình, các yếu tố như tính dễ sử dụng, tích hợp vào quy trình lâm sàng cũng rất quan trọng.</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752838"/>
            <a:ext cx="5718453"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Triển Vọng Tương Lai</a:t>
            </a:r>
            <a:endParaRPr lang="en-US" sz="4374" dirty="0"/>
          </a:p>
        </p:txBody>
      </p:sp>
      <p:sp>
        <p:nvSpPr>
          <p:cNvPr id="6" name="Shape 3"/>
          <p:cNvSpPr/>
          <p:nvPr/>
        </p:nvSpPr>
        <p:spPr>
          <a:xfrm>
            <a:off x="833199" y="3030379"/>
            <a:ext cx="499943" cy="499943"/>
          </a:xfrm>
          <a:prstGeom prst="roundRect">
            <a:avLst>
              <a:gd name="adj" fmla="val 26667"/>
            </a:avLst>
          </a:prstGeom>
          <a:solidFill>
            <a:srgbClr val="DEE7F7"/>
          </a:solidFill>
          <a:ln/>
        </p:spPr>
        <p:txBody>
          <a:bodyPr/>
          <a:lstStyle/>
          <a:p>
            <a:endParaRPr lang="en-US"/>
          </a:p>
        </p:txBody>
      </p:sp>
      <p:sp>
        <p:nvSpPr>
          <p:cNvPr id="7" name="Text 4"/>
          <p:cNvSpPr/>
          <p:nvPr/>
        </p:nvSpPr>
        <p:spPr>
          <a:xfrm>
            <a:off x="1014413" y="3072051"/>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1555313" y="3030379"/>
            <a:ext cx="282582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Cá Nhân Hóa Điều Trị</a:t>
            </a:r>
            <a:endParaRPr lang="en-US" sz="2187" dirty="0"/>
          </a:p>
        </p:txBody>
      </p:sp>
      <p:sp>
        <p:nvSpPr>
          <p:cNvPr id="9" name="Text 6"/>
          <p:cNvSpPr/>
          <p:nvPr/>
        </p:nvSpPr>
        <p:spPr>
          <a:xfrm>
            <a:off x="1555313" y="3510796"/>
            <a:ext cx="3820001" cy="1333024"/>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Ứng dụng học máy sẽ giúp cá nhân hóa chẩn đoán và điều trị ung thư phổi, mang lại hiệu quả cao hơn cho bệnh nhân.</a:t>
            </a:r>
            <a:endParaRPr lang="en-US" sz="1750" dirty="0"/>
          </a:p>
        </p:txBody>
      </p:sp>
      <p:sp>
        <p:nvSpPr>
          <p:cNvPr id="10" name="Shape 7"/>
          <p:cNvSpPr/>
          <p:nvPr/>
        </p:nvSpPr>
        <p:spPr>
          <a:xfrm>
            <a:off x="5597485" y="3030379"/>
            <a:ext cx="499943" cy="499943"/>
          </a:xfrm>
          <a:prstGeom prst="roundRect">
            <a:avLst>
              <a:gd name="adj" fmla="val 26667"/>
            </a:avLst>
          </a:prstGeom>
          <a:solidFill>
            <a:srgbClr val="DEE7F7"/>
          </a:solidFill>
          <a:ln/>
        </p:spPr>
        <p:txBody>
          <a:bodyPr/>
          <a:lstStyle/>
          <a:p>
            <a:endParaRPr lang="en-US"/>
          </a:p>
        </p:txBody>
      </p:sp>
      <p:sp>
        <p:nvSpPr>
          <p:cNvPr id="11" name="Text 8"/>
          <p:cNvSpPr/>
          <p:nvPr/>
        </p:nvSpPr>
        <p:spPr>
          <a:xfrm>
            <a:off x="5755362" y="3072051"/>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6319599" y="3030379"/>
            <a:ext cx="3820001"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Mở Rộng Sang Các Bệnh Lý Khác</a:t>
            </a:r>
            <a:endParaRPr lang="en-US" sz="2187" dirty="0"/>
          </a:p>
        </p:txBody>
      </p:sp>
      <p:sp>
        <p:nvSpPr>
          <p:cNvPr id="13" name="Text 10"/>
          <p:cNvSpPr/>
          <p:nvPr/>
        </p:nvSpPr>
        <p:spPr>
          <a:xfrm>
            <a:off x="6319599" y="3857982"/>
            <a:ext cx="3820001" cy="999768"/>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Kết quả nghiên cứu này có thể được áp dụng để phát triển các mô hình dự đoán nguy cơ cho các bệnh lý khác.</a:t>
            </a:r>
            <a:endParaRPr lang="en-US" sz="1750" dirty="0"/>
          </a:p>
        </p:txBody>
      </p:sp>
      <p:sp>
        <p:nvSpPr>
          <p:cNvPr id="14" name="Shape 11"/>
          <p:cNvSpPr/>
          <p:nvPr/>
        </p:nvSpPr>
        <p:spPr>
          <a:xfrm>
            <a:off x="833199" y="5329833"/>
            <a:ext cx="499943" cy="499943"/>
          </a:xfrm>
          <a:prstGeom prst="roundRect">
            <a:avLst>
              <a:gd name="adj" fmla="val 26667"/>
            </a:avLst>
          </a:prstGeom>
          <a:solidFill>
            <a:srgbClr val="DEE7F7"/>
          </a:solidFill>
          <a:ln/>
        </p:spPr>
        <p:txBody>
          <a:bodyPr/>
          <a:lstStyle/>
          <a:p>
            <a:endParaRPr lang="en-US"/>
          </a:p>
        </p:txBody>
      </p:sp>
      <p:sp>
        <p:nvSpPr>
          <p:cNvPr id="15" name="Text 12"/>
          <p:cNvSpPr/>
          <p:nvPr/>
        </p:nvSpPr>
        <p:spPr>
          <a:xfrm>
            <a:off x="993100" y="5371505"/>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6" name="Text 13"/>
          <p:cNvSpPr/>
          <p:nvPr/>
        </p:nvSpPr>
        <p:spPr>
          <a:xfrm>
            <a:off x="1555313" y="5329833"/>
            <a:ext cx="3750469"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Tích Hợp vào Hệ Thống Y Tế</a:t>
            </a:r>
            <a:endParaRPr lang="en-US" sz="2187" dirty="0"/>
          </a:p>
        </p:txBody>
      </p:sp>
      <p:sp>
        <p:nvSpPr>
          <p:cNvPr id="17" name="Text 14"/>
          <p:cNvSpPr/>
          <p:nvPr/>
        </p:nvSpPr>
        <p:spPr>
          <a:xfrm>
            <a:off x="1555313" y="5810250"/>
            <a:ext cx="8584287" cy="666512"/>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Trong tương lai, các mô hình dự đoán nguy cơ dựa trên học máy có thể được tích hợp vào hệ thống y tế thực tế.</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0F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003347" cy="8229600"/>
            <a:chOff x="0" y="0"/>
            <a:chExt cx="13338912" cy="13716000"/>
          </a:xfrm>
        </p:grpSpPr>
        <p:pic>
          <p:nvPicPr>
            <p:cNvPr id="3" name="Picture 3"/>
            <p:cNvPicPr>
              <a:picLocks noChangeAspect="1"/>
            </p:cNvPicPr>
            <p:nvPr/>
          </p:nvPicPr>
          <p:blipFill>
            <a:blip r:embed="rId2"/>
            <a:srcRect l="17583" r="17583"/>
            <a:stretch>
              <a:fillRect/>
            </a:stretch>
          </p:blipFill>
          <p:spPr>
            <a:xfrm>
              <a:off x="0" y="0"/>
              <a:ext cx="13338912" cy="13716000"/>
            </a:xfrm>
            <a:prstGeom prst="rect">
              <a:avLst/>
            </a:prstGeom>
          </p:spPr>
        </p:pic>
      </p:grpSp>
      <p:sp>
        <p:nvSpPr>
          <p:cNvPr id="4" name="Freeform 4"/>
          <p:cNvSpPr/>
          <p:nvPr/>
        </p:nvSpPr>
        <p:spPr>
          <a:xfrm>
            <a:off x="9164251" y="3462730"/>
            <a:ext cx="3524704" cy="652070"/>
          </a:xfrm>
          <a:custGeom>
            <a:avLst/>
            <a:gdLst/>
            <a:ahLst/>
            <a:cxnLst/>
            <a:rect l="l" t="t" r="r" b="b"/>
            <a:pathLst>
              <a:path w="4405880" h="815088">
                <a:moveTo>
                  <a:pt x="0" y="0"/>
                </a:moveTo>
                <a:lnTo>
                  <a:pt x="4405880" y="0"/>
                </a:lnTo>
                <a:lnTo>
                  <a:pt x="4405880" y="815088"/>
                </a:lnTo>
                <a:lnTo>
                  <a:pt x="0" y="8150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9164251" y="4552353"/>
            <a:ext cx="4187173" cy="1086449"/>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8997"/>
              </a:lnSpc>
              <a:spcBef>
                <a:spcPct val="0"/>
              </a:spcBef>
            </a:pPr>
            <a:r>
              <a:rPr lang="en-US" sz="6426">
                <a:solidFill>
                  <a:srgbClr val="D13B53"/>
                </a:solidFill>
                <a:latin typeface="Be Vietnam Ultra-Bold"/>
              </a:rPr>
              <a:t>Thankyou!</a:t>
            </a:r>
          </a:p>
        </p:txBody>
      </p:sp>
    </p:spTree>
    <p:extLst>
      <p:ext uri="{BB962C8B-B14F-4D97-AF65-F5344CB8AC3E}">
        <p14:creationId xmlns:p14="http://schemas.microsoft.com/office/powerpoint/2010/main" val="388171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6D3FB"/>
        </a:solidFill>
        <a:effectLst/>
      </p:bgPr>
    </p:bg>
    <p:spTree>
      <p:nvGrpSpPr>
        <p:cNvPr id="1" name=""/>
        <p:cNvGrpSpPr/>
        <p:nvPr/>
      </p:nvGrpSpPr>
      <p:grpSpPr>
        <a:xfrm>
          <a:off x="0" y="0"/>
          <a:ext cx="0" cy="0"/>
          <a:chOff x="0" y="0"/>
          <a:chExt cx="0" cy="0"/>
        </a:xfrm>
      </p:grpSpPr>
      <p:grpSp>
        <p:nvGrpSpPr>
          <p:cNvPr id="2" name="Group 2"/>
          <p:cNvGrpSpPr/>
          <p:nvPr/>
        </p:nvGrpSpPr>
        <p:grpSpPr>
          <a:xfrm>
            <a:off x="8473093" y="2128730"/>
            <a:ext cx="6311234" cy="882120"/>
            <a:chOff x="0" y="0"/>
            <a:chExt cx="3439540" cy="480744"/>
          </a:xfrm>
        </p:grpSpPr>
        <p:sp>
          <p:nvSpPr>
            <p:cNvPr id="3" name="Freeform 3"/>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txBody>
            <a:bodyPr/>
            <a:lstStyle/>
            <a:p>
              <a:endParaRPr lang="en-US"/>
            </a:p>
          </p:txBody>
        </p:sp>
      </p:grpSp>
      <p:grpSp>
        <p:nvGrpSpPr>
          <p:cNvPr id="4" name="Group 4"/>
          <p:cNvGrpSpPr/>
          <p:nvPr/>
        </p:nvGrpSpPr>
        <p:grpSpPr>
          <a:xfrm>
            <a:off x="8032033" y="2128730"/>
            <a:ext cx="882120" cy="88212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txBody>
            <a:bodyPr/>
            <a:lstStyle/>
            <a:p>
              <a:endParaRPr lang="en-US"/>
            </a:p>
          </p:txBody>
        </p:sp>
      </p:grpSp>
      <p:grpSp>
        <p:nvGrpSpPr>
          <p:cNvPr id="6" name="Group 6"/>
          <p:cNvGrpSpPr/>
          <p:nvPr/>
        </p:nvGrpSpPr>
        <p:grpSpPr>
          <a:xfrm>
            <a:off x="8473093" y="3390687"/>
            <a:ext cx="6311234" cy="882120"/>
            <a:chOff x="0" y="0"/>
            <a:chExt cx="3439540" cy="480744"/>
          </a:xfrm>
        </p:grpSpPr>
        <p:sp>
          <p:nvSpPr>
            <p:cNvPr id="7" name="Freeform 7"/>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txBody>
            <a:bodyPr/>
            <a:lstStyle/>
            <a:p>
              <a:endParaRPr lang="en-US"/>
            </a:p>
          </p:txBody>
        </p:sp>
      </p:grpSp>
      <p:grpSp>
        <p:nvGrpSpPr>
          <p:cNvPr id="8" name="Group 8"/>
          <p:cNvGrpSpPr/>
          <p:nvPr/>
        </p:nvGrpSpPr>
        <p:grpSpPr>
          <a:xfrm>
            <a:off x="8032033" y="3390687"/>
            <a:ext cx="882120" cy="88212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txBody>
            <a:bodyPr/>
            <a:lstStyle/>
            <a:p>
              <a:endParaRPr lang="en-US"/>
            </a:p>
          </p:txBody>
        </p:sp>
      </p:grpSp>
      <p:grpSp>
        <p:nvGrpSpPr>
          <p:cNvPr id="10" name="Group 10"/>
          <p:cNvGrpSpPr/>
          <p:nvPr/>
        </p:nvGrpSpPr>
        <p:grpSpPr>
          <a:xfrm>
            <a:off x="8473093" y="4576866"/>
            <a:ext cx="6311234" cy="882120"/>
            <a:chOff x="0" y="0"/>
            <a:chExt cx="3439540" cy="480744"/>
          </a:xfrm>
        </p:grpSpPr>
        <p:sp>
          <p:nvSpPr>
            <p:cNvPr id="11" name="Freeform 11"/>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txBody>
            <a:bodyPr/>
            <a:lstStyle/>
            <a:p>
              <a:endParaRPr lang="en-US"/>
            </a:p>
          </p:txBody>
        </p:sp>
      </p:grpSp>
      <p:grpSp>
        <p:nvGrpSpPr>
          <p:cNvPr id="12" name="Group 12"/>
          <p:cNvGrpSpPr/>
          <p:nvPr/>
        </p:nvGrpSpPr>
        <p:grpSpPr>
          <a:xfrm>
            <a:off x="8032033" y="4576866"/>
            <a:ext cx="882120" cy="882120"/>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txBody>
            <a:bodyPr/>
            <a:lstStyle/>
            <a:p>
              <a:endParaRPr lang="en-US"/>
            </a:p>
          </p:txBody>
        </p:sp>
      </p:grpSp>
      <p:grpSp>
        <p:nvGrpSpPr>
          <p:cNvPr id="14" name="Group 14"/>
          <p:cNvGrpSpPr/>
          <p:nvPr/>
        </p:nvGrpSpPr>
        <p:grpSpPr>
          <a:xfrm>
            <a:off x="8473093" y="5838823"/>
            <a:ext cx="6311234" cy="882120"/>
            <a:chOff x="0" y="0"/>
            <a:chExt cx="3439540" cy="480744"/>
          </a:xfrm>
        </p:grpSpPr>
        <p:sp>
          <p:nvSpPr>
            <p:cNvPr id="15" name="Freeform 15"/>
            <p:cNvSpPr/>
            <p:nvPr/>
          </p:nvSpPr>
          <p:spPr>
            <a:xfrm>
              <a:off x="0" y="0"/>
              <a:ext cx="3439540" cy="480744"/>
            </a:xfrm>
            <a:custGeom>
              <a:avLst/>
              <a:gdLst/>
              <a:ahLst/>
              <a:cxnLst/>
              <a:rect l="l" t="t" r="r" b="b"/>
              <a:pathLst>
                <a:path w="3439540" h="480744">
                  <a:moveTo>
                    <a:pt x="0" y="0"/>
                  </a:moveTo>
                  <a:lnTo>
                    <a:pt x="3439540" y="0"/>
                  </a:lnTo>
                  <a:lnTo>
                    <a:pt x="3439540" y="480744"/>
                  </a:lnTo>
                  <a:lnTo>
                    <a:pt x="0" y="480744"/>
                  </a:lnTo>
                  <a:close/>
                </a:path>
              </a:pathLst>
            </a:custGeom>
            <a:solidFill>
              <a:srgbClr val="3F5896"/>
            </a:solidFill>
          </p:spPr>
          <p:txBody>
            <a:bodyPr/>
            <a:lstStyle/>
            <a:p>
              <a:endParaRPr lang="en-US"/>
            </a:p>
          </p:txBody>
        </p:sp>
      </p:grpSp>
      <p:grpSp>
        <p:nvGrpSpPr>
          <p:cNvPr id="16" name="Group 16"/>
          <p:cNvGrpSpPr/>
          <p:nvPr/>
        </p:nvGrpSpPr>
        <p:grpSpPr>
          <a:xfrm>
            <a:off x="8032033" y="5838823"/>
            <a:ext cx="882120" cy="88212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C66"/>
            </a:solidFill>
          </p:spPr>
          <p:txBody>
            <a:bodyPr/>
            <a:lstStyle/>
            <a:p>
              <a:endParaRPr lang="en-US"/>
            </a:p>
          </p:txBody>
        </p:sp>
      </p:grpSp>
      <p:sp>
        <p:nvSpPr>
          <p:cNvPr id="18" name="Freeform 18"/>
          <p:cNvSpPr/>
          <p:nvPr/>
        </p:nvSpPr>
        <p:spPr>
          <a:xfrm>
            <a:off x="1434831" y="766005"/>
            <a:ext cx="5190022" cy="5099197"/>
          </a:xfrm>
          <a:custGeom>
            <a:avLst/>
            <a:gdLst/>
            <a:ahLst/>
            <a:cxnLst/>
            <a:rect l="l" t="t" r="r" b="b"/>
            <a:pathLst>
              <a:path w="6487527" h="6373996">
                <a:moveTo>
                  <a:pt x="0" y="0"/>
                </a:moveTo>
                <a:lnTo>
                  <a:pt x="6487527" y="0"/>
                </a:lnTo>
                <a:lnTo>
                  <a:pt x="6487527" y="6373995"/>
                </a:lnTo>
                <a:lnTo>
                  <a:pt x="0" y="63739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flipH="1">
            <a:off x="1434832" y="4272809"/>
            <a:ext cx="5650428" cy="3184786"/>
          </a:xfrm>
          <a:custGeom>
            <a:avLst/>
            <a:gdLst/>
            <a:ahLst/>
            <a:cxnLst/>
            <a:rect l="l" t="t" r="r" b="b"/>
            <a:pathLst>
              <a:path w="7063035" h="3980983">
                <a:moveTo>
                  <a:pt x="7063035" y="0"/>
                </a:moveTo>
                <a:lnTo>
                  <a:pt x="0" y="0"/>
                </a:lnTo>
                <a:lnTo>
                  <a:pt x="0" y="3980983"/>
                </a:lnTo>
                <a:lnTo>
                  <a:pt x="7063035" y="3980983"/>
                </a:lnTo>
                <a:lnTo>
                  <a:pt x="706303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684242" y="2378868"/>
            <a:ext cx="5151607" cy="145288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5599"/>
              </a:lnSpc>
            </a:pPr>
            <a:r>
              <a:rPr lang="en-US" sz="5599">
                <a:solidFill>
                  <a:srgbClr val="2E2E2E"/>
                </a:solidFill>
                <a:latin typeface="Gliker Semi-Bold"/>
              </a:rPr>
              <a:t>NÔI DUNG TRÌNH BÀY</a:t>
            </a:r>
          </a:p>
        </p:txBody>
      </p:sp>
      <p:sp>
        <p:nvSpPr>
          <p:cNvPr id="21" name="TextBox 21"/>
          <p:cNvSpPr txBox="1"/>
          <p:nvPr/>
        </p:nvSpPr>
        <p:spPr>
          <a:xfrm>
            <a:off x="9278098" y="2436272"/>
            <a:ext cx="4233134" cy="641201"/>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2496"/>
              </a:lnSpc>
            </a:pPr>
            <a:r>
              <a:rPr lang="en-US" sz="2400">
                <a:solidFill>
                  <a:srgbClr val="FFFFFF"/>
                </a:solidFill>
                <a:latin typeface="Montserrat"/>
              </a:rPr>
              <a:t>TỔNG QUAN VỀ ĐỀ TÀI</a:t>
            </a:r>
          </a:p>
          <a:p>
            <a:pPr marL="0" lvl="0" indent="0" algn="l">
              <a:lnSpc>
                <a:spcPts val="2496"/>
              </a:lnSpc>
            </a:pPr>
            <a:endParaRPr lang="en-US" sz="2400">
              <a:solidFill>
                <a:srgbClr val="FFFFFF"/>
              </a:solidFill>
              <a:latin typeface="Montserrat"/>
            </a:endParaRPr>
          </a:p>
        </p:txBody>
      </p:sp>
      <p:sp>
        <p:nvSpPr>
          <p:cNvPr id="22" name="TextBox 22"/>
          <p:cNvSpPr txBox="1"/>
          <p:nvPr/>
        </p:nvSpPr>
        <p:spPr>
          <a:xfrm>
            <a:off x="8032033" y="2345000"/>
            <a:ext cx="882120" cy="4419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3456"/>
              </a:lnSpc>
            </a:pPr>
            <a:r>
              <a:rPr lang="en-US" sz="2880">
                <a:solidFill>
                  <a:srgbClr val="3F5896"/>
                </a:solidFill>
                <a:latin typeface="Gliker Semi-Bold"/>
              </a:rPr>
              <a:t>1</a:t>
            </a:r>
          </a:p>
        </p:txBody>
      </p:sp>
      <p:sp>
        <p:nvSpPr>
          <p:cNvPr id="23" name="TextBox 23"/>
          <p:cNvSpPr txBox="1"/>
          <p:nvPr/>
        </p:nvSpPr>
        <p:spPr>
          <a:xfrm>
            <a:off x="9278098" y="3672490"/>
            <a:ext cx="4233134" cy="320601"/>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l">
              <a:lnSpc>
                <a:spcPts val="2496"/>
              </a:lnSpc>
            </a:pPr>
            <a:r>
              <a:rPr lang="en-US" sz="2400">
                <a:solidFill>
                  <a:srgbClr val="FFFFFF"/>
                </a:solidFill>
                <a:latin typeface="Times New Roman" panose="02020603050405020304" pitchFamily="18" charset="0"/>
                <a:cs typeface="Times New Roman" panose="02020603050405020304" pitchFamily="18" charset="0"/>
              </a:rPr>
              <a:t>CƠ SỞ LÝ THUYẾT</a:t>
            </a:r>
          </a:p>
        </p:txBody>
      </p:sp>
      <p:sp>
        <p:nvSpPr>
          <p:cNvPr id="24" name="TextBox 24"/>
          <p:cNvSpPr txBox="1"/>
          <p:nvPr/>
        </p:nvSpPr>
        <p:spPr>
          <a:xfrm>
            <a:off x="8032033" y="3606958"/>
            <a:ext cx="882120" cy="4419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3456"/>
              </a:lnSpc>
            </a:pPr>
            <a:r>
              <a:rPr lang="en-US" sz="2880">
                <a:solidFill>
                  <a:srgbClr val="3F5896"/>
                </a:solidFill>
                <a:latin typeface="Gliker Semi-Bold"/>
              </a:rPr>
              <a:t>2</a:t>
            </a:r>
          </a:p>
        </p:txBody>
      </p:sp>
      <p:sp>
        <p:nvSpPr>
          <p:cNvPr id="25" name="TextBox 25"/>
          <p:cNvSpPr txBox="1"/>
          <p:nvPr/>
        </p:nvSpPr>
        <p:spPr>
          <a:xfrm>
            <a:off x="9278098" y="4858668"/>
            <a:ext cx="4233134" cy="320601"/>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l">
              <a:lnSpc>
                <a:spcPts val="2496"/>
              </a:lnSpc>
            </a:pPr>
            <a:r>
              <a:rPr lang="en-US" sz="2400">
                <a:solidFill>
                  <a:srgbClr val="FFFFFF"/>
                </a:solidFill>
                <a:latin typeface="Times New Roman" panose="02020603050405020304" pitchFamily="18" charset="0"/>
                <a:cs typeface="Times New Roman" panose="02020603050405020304" pitchFamily="18" charset="0"/>
              </a:rPr>
              <a:t>QUY TRÌNH NGHIÊM CỨU</a:t>
            </a:r>
          </a:p>
        </p:txBody>
      </p:sp>
      <p:sp>
        <p:nvSpPr>
          <p:cNvPr id="26" name="TextBox 26"/>
          <p:cNvSpPr txBox="1"/>
          <p:nvPr/>
        </p:nvSpPr>
        <p:spPr>
          <a:xfrm>
            <a:off x="8032033" y="4793135"/>
            <a:ext cx="882120" cy="4419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3456"/>
              </a:lnSpc>
            </a:pPr>
            <a:r>
              <a:rPr lang="en-US" sz="2880">
                <a:solidFill>
                  <a:srgbClr val="3F5896"/>
                </a:solidFill>
                <a:latin typeface="Gliker Semi-Bold"/>
              </a:rPr>
              <a:t>3</a:t>
            </a:r>
          </a:p>
        </p:txBody>
      </p:sp>
      <p:sp>
        <p:nvSpPr>
          <p:cNvPr id="27" name="TextBox 27"/>
          <p:cNvSpPr txBox="1"/>
          <p:nvPr/>
        </p:nvSpPr>
        <p:spPr>
          <a:xfrm>
            <a:off x="8914153" y="6120626"/>
            <a:ext cx="5650428" cy="320601"/>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l">
              <a:lnSpc>
                <a:spcPts val="2496"/>
              </a:lnSpc>
            </a:pPr>
            <a:r>
              <a:rPr lang="en-US" sz="2400">
                <a:solidFill>
                  <a:srgbClr val="FFFFFF"/>
                </a:solidFill>
                <a:latin typeface="Times New Roman" panose="02020603050405020304" pitchFamily="18" charset="0"/>
                <a:cs typeface="Times New Roman" panose="02020603050405020304" pitchFamily="18" charset="0"/>
              </a:rPr>
              <a:t>KẾT QUẢ VÀ ĐỊNH HƯỚNG TƯƠNG LAI</a:t>
            </a:r>
          </a:p>
        </p:txBody>
      </p:sp>
      <p:sp>
        <p:nvSpPr>
          <p:cNvPr id="28" name="TextBox 28"/>
          <p:cNvSpPr txBox="1"/>
          <p:nvPr/>
        </p:nvSpPr>
        <p:spPr>
          <a:xfrm>
            <a:off x="8032033" y="6055094"/>
            <a:ext cx="882120" cy="44196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3456"/>
              </a:lnSpc>
            </a:pPr>
            <a:r>
              <a:rPr lang="en-US" sz="2880">
                <a:solidFill>
                  <a:srgbClr val="3F5896"/>
                </a:solidFill>
                <a:latin typeface="Gliker Semi-Bold"/>
              </a:rPr>
              <a:t>4</a:t>
            </a:r>
          </a:p>
        </p:txBody>
      </p:sp>
    </p:spTree>
    <p:extLst>
      <p:ext uri="{BB962C8B-B14F-4D97-AF65-F5344CB8AC3E}">
        <p14:creationId xmlns:p14="http://schemas.microsoft.com/office/powerpoint/2010/main" val="4901713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6"/>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80">
                                          <p:stCondLst>
                                            <p:cond delay="0"/>
                                          </p:stCondLst>
                                        </p:cTn>
                                        <p:tgtEl>
                                          <p:spTgt spid="12"/>
                                        </p:tgtEl>
                                      </p:cBhvr>
                                    </p:animEffect>
                                    <p:anim calcmode="lin" valueType="num">
                                      <p:cBhvr>
                                        <p:cTn id="2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3" dur="26">
                                          <p:stCondLst>
                                            <p:cond delay="650"/>
                                          </p:stCondLst>
                                        </p:cTn>
                                        <p:tgtEl>
                                          <p:spTgt spid="12"/>
                                        </p:tgtEl>
                                      </p:cBhvr>
                                      <p:to x="100000" y="60000"/>
                                    </p:animScale>
                                    <p:animScale>
                                      <p:cBhvr>
                                        <p:cTn id="34" dur="166" decel="50000">
                                          <p:stCondLst>
                                            <p:cond delay="676"/>
                                          </p:stCondLst>
                                        </p:cTn>
                                        <p:tgtEl>
                                          <p:spTgt spid="12"/>
                                        </p:tgtEl>
                                      </p:cBhvr>
                                      <p:to x="100000" y="100000"/>
                                    </p:animScale>
                                    <p:animScale>
                                      <p:cBhvr>
                                        <p:cTn id="35" dur="26">
                                          <p:stCondLst>
                                            <p:cond delay="1312"/>
                                          </p:stCondLst>
                                        </p:cTn>
                                        <p:tgtEl>
                                          <p:spTgt spid="12"/>
                                        </p:tgtEl>
                                      </p:cBhvr>
                                      <p:to x="100000" y="80000"/>
                                    </p:animScale>
                                    <p:animScale>
                                      <p:cBhvr>
                                        <p:cTn id="36" dur="166" decel="50000">
                                          <p:stCondLst>
                                            <p:cond delay="1338"/>
                                          </p:stCondLst>
                                        </p:cTn>
                                        <p:tgtEl>
                                          <p:spTgt spid="12"/>
                                        </p:tgtEl>
                                      </p:cBhvr>
                                      <p:to x="100000" y="100000"/>
                                    </p:animScale>
                                    <p:animScale>
                                      <p:cBhvr>
                                        <p:cTn id="37" dur="26">
                                          <p:stCondLst>
                                            <p:cond delay="1642"/>
                                          </p:stCondLst>
                                        </p:cTn>
                                        <p:tgtEl>
                                          <p:spTgt spid="12"/>
                                        </p:tgtEl>
                                      </p:cBhvr>
                                      <p:to x="100000" y="90000"/>
                                    </p:animScale>
                                    <p:animScale>
                                      <p:cBhvr>
                                        <p:cTn id="38" dur="166" decel="50000">
                                          <p:stCondLst>
                                            <p:cond delay="1668"/>
                                          </p:stCondLst>
                                        </p:cTn>
                                        <p:tgtEl>
                                          <p:spTgt spid="12"/>
                                        </p:tgtEl>
                                      </p:cBhvr>
                                      <p:to x="100000" y="100000"/>
                                    </p:animScale>
                                    <p:animScale>
                                      <p:cBhvr>
                                        <p:cTn id="39" dur="26">
                                          <p:stCondLst>
                                            <p:cond delay="1808"/>
                                          </p:stCondLst>
                                        </p:cTn>
                                        <p:tgtEl>
                                          <p:spTgt spid="12"/>
                                        </p:tgtEl>
                                      </p:cBhvr>
                                      <p:to x="100000" y="95000"/>
                                    </p:animScale>
                                    <p:animScale>
                                      <p:cBhvr>
                                        <p:cTn id="40" dur="166" decel="50000">
                                          <p:stCondLst>
                                            <p:cond delay="1834"/>
                                          </p:stCondLst>
                                        </p:cTn>
                                        <p:tgtEl>
                                          <p:spTgt spid="12"/>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7620" y="198354"/>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414099" y="660400"/>
            <a:ext cx="8844201" cy="2437805"/>
          </a:xfrm>
          <a:prstGeom prst="rect">
            <a:avLst/>
          </a:prstGeom>
          <a:noFill/>
          <a:ln/>
        </p:spPr>
        <p:txBody>
          <a:bodyPr wrap="square" rtlCol="0" anchor="t"/>
          <a:lstStyle/>
          <a:p>
            <a:pPr marL="0" indent="0">
              <a:lnSpc>
                <a:spcPts val="5468"/>
              </a:lnSpc>
              <a:buNone/>
            </a:pPr>
            <a:r>
              <a:rPr lang="en-US" sz="6000">
                <a:solidFill>
                  <a:schemeClr val="accent1">
                    <a:lumMod val="75000"/>
                  </a:schemeClr>
                </a:solidFill>
                <a:ea typeface="STCaiyun" panose="020B0503020204020204" pitchFamily="2" charset="-122"/>
                <a:cs typeface="Times New Roman" panose="02020603050405020304" pitchFamily="18" charset="0"/>
              </a:rPr>
              <a:t>TỔNG QUAN VỀ ĐỀ TÀI</a:t>
            </a:r>
            <a:endParaRPr lang="en-US" sz="6000" dirty="0">
              <a:solidFill>
                <a:schemeClr val="accent1">
                  <a:lumMod val="75000"/>
                </a:schemeClr>
              </a:solidFill>
              <a:ea typeface="STCaiyun" panose="020B0503020204020204" pitchFamily="2" charset="-122"/>
              <a:cs typeface="Times New Roman" panose="02020603050405020304" pitchFamily="18" charset="0"/>
            </a:endParaRPr>
          </a:p>
        </p:txBody>
      </p:sp>
      <p:sp>
        <p:nvSpPr>
          <p:cNvPr id="6" name="Text 3"/>
          <p:cNvSpPr/>
          <p:nvPr/>
        </p:nvSpPr>
        <p:spPr>
          <a:xfrm>
            <a:off x="627459" y="1807354"/>
            <a:ext cx="8503920" cy="6223892"/>
          </a:xfrm>
          <a:prstGeom prst="rect">
            <a:avLst/>
          </a:prstGeom>
          <a:noFill/>
          <a:ln/>
        </p:spPr>
        <p:txBody>
          <a:bodyPr wrap="square" rtlCol="0" anchor="t"/>
          <a:lstStyle/>
          <a:p>
            <a:pPr>
              <a:lnSpc>
                <a:spcPct val="150000"/>
              </a:lnSpc>
            </a:pPr>
            <a:r>
              <a:rPr lang="en-US" sz="3600" dirty="0">
                <a:solidFill>
                  <a:srgbClr val="15213F"/>
                </a:solidFill>
                <a:latin typeface="Times New Roman" panose="02020603050405020304" pitchFamily="18" charset="0"/>
                <a:ea typeface="Roboto" pitchFamily="34" charset="-122"/>
                <a:cs typeface="Times New Roman" panose="02020603050405020304" pitchFamily="18" charset="0"/>
              </a:rPr>
              <a:t>Ung thư phổi là một trong những bệnh gây tử vong hàng đầu trên thế giới. Tuy nhiên, với sự phát triển của công nghệ học máy, việc phát hiện sớm và chẩn đoán chính xác bệnh trở nên khả thi hơn bao giờ hết. Nghiên cứu này nhằm mục tiêu phát triển một mô hình dự đoán nguy cơ ung thư phổi dựa trên các yếu tố rủi ro và dữ liệu y tế.</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6905" y="-23574"/>
            <a:ext cx="14630400" cy="8229600"/>
          </a:xfrm>
          <a:prstGeom prst="rect">
            <a:avLst/>
          </a:prstGeom>
          <a:solidFill>
            <a:srgbClr val="FBFCFE"/>
          </a:solidFill>
          <a:ln/>
        </p:spPr>
        <p:txBody>
          <a:bodyPr/>
          <a:lstStyle/>
          <a:p>
            <a:endParaRPr lang="en-US"/>
          </a:p>
        </p:txBody>
      </p:sp>
      <p:sp>
        <p:nvSpPr>
          <p:cNvPr id="4" name="Text 2"/>
          <p:cNvSpPr/>
          <p:nvPr/>
        </p:nvSpPr>
        <p:spPr>
          <a:xfrm>
            <a:off x="1490364" y="441422"/>
            <a:ext cx="9551884" cy="879675"/>
          </a:xfrm>
          <a:prstGeom prst="rect">
            <a:avLst/>
          </a:prstGeom>
          <a:noFill/>
          <a:ln/>
        </p:spPr>
        <p:txBody>
          <a:bodyPr wrap="none" rtlCol="0" anchor="t"/>
          <a:lstStyle/>
          <a:p>
            <a:pPr marL="0" indent="0">
              <a:lnSpc>
                <a:spcPts val="5468"/>
              </a:lnSpc>
              <a:buNone/>
            </a:pPr>
            <a:r>
              <a:rPr lang="vi-VN" sz="4400">
                <a:solidFill>
                  <a:srgbClr val="476FD6"/>
                </a:solidFill>
                <a:latin typeface="Times New Roman" panose="02020603050405020304" pitchFamily="18" charset="0"/>
                <a:ea typeface="Roboto Slab" pitchFamily="34" charset="-122"/>
                <a:cs typeface="Times New Roman" panose="02020603050405020304" pitchFamily="18" charset="0"/>
              </a:rPr>
              <a:t>CƠ SỞ LÝ THUYẾT</a:t>
            </a:r>
            <a:endParaRPr lang="en-US" sz="4400" dirty="0">
              <a:latin typeface="Times New Roman" panose="02020603050405020304" pitchFamily="18" charset="0"/>
              <a:cs typeface="Times New Roman" panose="02020603050405020304" pitchFamily="18" charset="0"/>
            </a:endParaRPr>
          </a:p>
        </p:txBody>
      </p:sp>
      <p:sp>
        <p:nvSpPr>
          <p:cNvPr id="8" name="Text 6"/>
          <p:cNvSpPr/>
          <p:nvPr/>
        </p:nvSpPr>
        <p:spPr>
          <a:xfrm>
            <a:off x="657922" y="1321098"/>
            <a:ext cx="8341112" cy="6016404"/>
          </a:xfrm>
          <a:prstGeom prst="rect">
            <a:avLst/>
          </a:prstGeom>
          <a:noFill/>
          <a:ln/>
        </p:spPr>
        <p:txBody>
          <a:bodyPr wrap="square" rtlCol="0" anchor="t"/>
          <a:lstStyle/>
          <a:p>
            <a:r>
              <a:rPr lang="vi-VN" sz="3600" b="1"/>
              <a:t>Phân loại ung thư phổi:</a:t>
            </a:r>
            <a:endParaRPr lang="vi-VN" sz="3600"/>
          </a:p>
          <a:p>
            <a:pPr>
              <a:buFont typeface="+mj-lt"/>
              <a:buAutoNum type="arabicPeriod"/>
            </a:pPr>
            <a:r>
              <a:rPr lang="vi-VN" sz="3600" b="1"/>
              <a:t>Ung thư phổi không tế bào nhỏ (NSCLC)</a:t>
            </a:r>
            <a:endParaRPr lang="vi-VN" sz="3600"/>
          </a:p>
          <a:p>
            <a:pPr marL="914400" lvl="1" indent="-457200">
              <a:buFont typeface="Wingdings" panose="05000000000000000000" pitchFamily="2" charset="2"/>
              <a:buChar char="q"/>
            </a:pPr>
            <a:r>
              <a:rPr lang="vi-VN" sz="3600"/>
              <a:t>Chiếm 85% tổng số trường hợp.</a:t>
            </a:r>
          </a:p>
          <a:p>
            <a:pPr marL="914400" lvl="1" indent="-457200">
              <a:buFont typeface="Wingdings" panose="05000000000000000000" pitchFamily="2" charset="2"/>
              <a:buChar char="q"/>
            </a:pPr>
            <a:r>
              <a:rPr lang="vi-VN" sz="3600"/>
              <a:t>Loại phụ: Ung thư biểu mô tuyến, biểu mô vảy, biểu mô tế bào lớn.</a:t>
            </a:r>
          </a:p>
          <a:p>
            <a:pPr>
              <a:buFont typeface="+mj-lt"/>
              <a:buAutoNum type="arabicPeriod"/>
            </a:pPr>
            <a:r>
              <a:rPr lang="vi-VN" sz="3600" b="1"/>
              <a:t>Ung thư phổi tế bào nhỏ (SCLC)</a:t>
            </a:r>
            <a:endParaRPr lang="vi-VN" sz="3600"/>
          </a:p>
          <a:p>
            <a:pPr marL="971550" lvl="1" indent="-514350">
              <a:buFont typeface="Wingdings" panose="05000000000000000000" pitchFamily="2" charset="2"/>
              <a:buChar char="q"/>
            </a:pPr>
            <a:r>
              <a:rPr lang="vi-VN" sz="3600"/>
              <a:t>Chiếm 15% tổng số trường hợp.</a:t>
            </a:r>
          </a:p>
          <a:p>
            <a:pPr marL="971550" lvl="1" indent="-514350">
              <a:buFont typeface="Wingdings" panose="05000000000000000000" pitchFamily="2" charset="2"/>
              <a:buChar char="q"/>
            </a:pPr>
            <a:r>
              <a:rPr lang="vi-VN" sz="3600"/>
              <a:t>Phát triển nhanh và lan rộng sớm.</a:t>
            </a:r>
          </a:p>
        </p:txBody>
      </p:sp>
      <p:pic>
        <p:nvPicPr>
          <p:cNvPr id="14" name="Picture 13">
            <a:extLst>
              <a:ext uri="{FF2B5EF4-FFF2-40B4-BE49-F238E27FC236}">
                <a16:creationId xmlns:a16="http://schemas.microsoft.com/office/drawing/2014/main" id="{584E5452-5466-3668-2B82-69A5A5A15422}"/>
              </a:ext>
            </a:extLst>
          </p:cNvPr>
          <p:cNvPicPr>
            <a:picLocks noChangeAspect="1"/>
          </p:cNvPicPr>
          <p:nvPr/>
        </p:nvPicPr>
        <p:blipFill>
          <a:blip r:embed="rId3"/>
          <a:stretch>
            <a:fillRect/>
          </a:stretch>
        </p:blipFill>
        <p:spPr>
          <a:xfrm>
            <a:off x="8461094" y="2138601"/>
            <a:ext cx="5420780" cy="3905250"/>
          </a:xfrm>
          <a:prstGeom prst="rect">
            <a:avLst/>
          </a:prstGeom>
        </p:spPr>
      </p:pic>
    </p:spTree>
    <p:extLst>
      <p:ext uri="{BB962C8B-B14F-4D97-AF65-F5344CB8AC3E}">
        <p14:creationId xmlns:p14="http://schemas.microsoft.com/office/powerpoint/2010/main" val="17610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6905" y="-23574"/>
            <a:ext cx="14630400" cy="8229600"/>
          </a:xfrm>
          <a:prstGeom prst="rect">
            <a:avLst/>
          </a:prstGeom>
          <a:solidFill>
            <a:srgbClr val="FBFCFE"/>
          </a:solidFill>
          <a:ln/>
        </p:spPr>
        <p:txBody>
          <a:bodyPr/>
          <a:lstStyle/>
          <a:p>
            <a:endParaRPr lang="en-US"/>
          </a:p>
        </p:txBody>
      </p:sp>
      <p:sp>
        <p:nvSpPr>
          <p:cNvPr id="4" name="Text 2"/>
          <p:cNvSpPr/>
          <p:nvPr/>
        </p:nvSpPr>
        <p:spPr>
          <a:xfrm>
            <a:off x="1490364" y="441422"/>
            <a:ext cx="9551884" cy="879675"/>
          </a:xfrm>
          <a:prstGeom prst="rect">
            <a:avLst/>
          </a:prstGeom>
          <a:noFill/>
          <a:ln/>
        </p:spPr>
        <p:txBody>
          <a:bodyPr wrap="none" rtlCol="0" anchor="t"/>
          <a:lstStyle/>
          <a:p>
            <a:pPr marL="0" indent="0">
              <a:lnSpc>
                <a:spcPts val="5468"/>
              </a:lnSpc>
              <a:buNone/>
            </a:pPr>
            <a:r>
              <a:rPr lang="en-US" sz="4400" dirty="0">
                <a:solidFill>
                  <a:srgbClr val="476FD6"/>
                </a:solidFill>
                <a:latin typeface="Times New Roman" panose="02020603050405020304" pitchFamily="18" charset="0"/>
                <a:ea typeface="Roboto Slab" pitchFamily="34" charset="-122"/>
                <a:cs typeface="Times New Roman" panose="02020603050405020304" pitchFamily="18" charset="0"/>
              </a:rPr>
              <a:t>Các Yếu Tố Rủi Ro Ung Thư Phổi</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973122" y="2036365"/>
            <a:ext cx="2777490" cy="347186"/>
          </a:xfrm>
          <a:prstGeom prst="rect">
            <a:avLst/>
          </a:prstGeom>
          <a:noFill/>
          <a:ln/>
        </p:spPr>
        <p:txBody>
          <a:bodyPr wrap="none" rtlCol="0" anchor="t"/>
          <a:lstStyle/>
          <a:p>
            <a:pPr marL="0" indent="0">
              <a:lnSpc>
                <a:spcPts val="2734"/>
              </a:lnSpc>
              <a:buNone/>
            </a:pPr>
            <a:r>
              <a:rPr lang="en-US" sz="3600" dirty="0">
                <a:solidFill>
                  <a:srgbClr val="476FD6"/>
                </a:solidFill>
                <a:latin typeface="Times New Roman" panose="02020603050405020304" pitchFamily="18" charset="0"/>
                <a:ea typeface="Roboto Slab" pitchFamily="34" charset="-122"/>
                <a:cs typeface="Times New Roman" panose="02020603050405020304" pitchFamily="18" charset="0"/>
              </a:rPr>
              <a:t>Hút Thuốc</a:t>
            </a:r>
            <a:endParaRPr lang="en-US" sz="3600" dirty="0">
              <a:latin typeface="Times New Roman" panose="02020603050405020304" pitchFamily="18" charset="0"/>
              <a:cs typeface="Times New Roman" panose="02020603050405020304" pitchFamily="18" charset="0"/>
            </a:endParaRPr>
          </a:p>
        </p:txBody>
      </p:sp>
      <p:sp>
        <p:nvSpPr>
          <p:cNvPr id="6" name="Text 4"/>
          <p:cNvSpPr/>
          <p:nvPr/>
        </p:nvSpPr>
        <p:spPr>
          <a:xfrm>
            <a:off x="304472" y="5337416"/>
            <a:ext cx="3920289" cy="3226244"/>
          </a:xfrm>
          <a:prstGeom prst="rect">
            <a:avLst/>
          </a:prstGeom>
          <a:noFill/>
          <a:ln/>
        </p:spPr>
        <p:txBody>
          <a:bodyPr wrap="square" rtlCol="0" anchor="t"/>
          <a:lstStyle/>
          <a:p>
            <a:pPr marL="0" indent="0">
              <a:lnSpc>
                <a:spcPts val="2624"/>
              </a:lnSpc>
              <a:buNone/>
            </a:pPr>
            <a:r>
              <a:rPr lang="en-US" sz="2800" dirty="0">
                <a:solidFill>
                  <a:srgbClr val="15213F"/>
                </a:solidFill>
                <a:latin typeface="Times New Roman" panose="02020603050405020304" pitchFamily="18" charset="0"/>
                <a:ea typeface="Roboto" pitchFamily="34" charset="-122"/>
                <a:cs typeface="Times New Roman" panose="02020603050405020304" pitchFamily="18" charset="0"/>
              </a:rPr>
              <a:t>Hút thuốc lá là nguyên nhân chính gây ung thư phổi. Những người hút thuốc có nguy cơ mắc bệnh cao hơn nhiều lần so với người không hút.</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5024271" y="2036365"/>
            <a:ext cx="2777490" cy="347186"/>
          </a:xfrm>
          <a:prstGeom prst="rect">
            <a:avLst/>
          </a:prstGeom>
          <a:noFill/>
          <a:ln/>
        </p:spPr>
        <p:txBody>
          <a:bodyPr wrap="none" rtlCol="0" anchor="t"/>
          <a:lstStyle/>
          <a:p>
            <a:pPr marL="0" indent="0">
              <a:lnSpc>
                <a:spcPts val="2734"/>
              </a:lnSpc>
              <a:buNone/>
            </a:pPr>
            <a:r>
              <a:rPr lang="en-US" sz="3600" dirty="0">
                <a:solidFill>
                  <a:srgbClr val="476FD6"/>
                </a:solidFill>
                <a:latin typeface="Times New Roman" panose="02020603050405020304" pitchFamily="18" charset="0"/>
                <a:ea typeface="Roboto Slab" pitchFamily="34" charset="-122"/>
                <a:cs typeface="Times New Roman" panose="02020603050405020304" pitchFamily="18" charset="0"/>
              </a:rPr>
              <a:t>Ô Nhiễm Không Khí</a:t>
            </a:r>
            <a:endParaRPr lang="en-US" sz="3600" dirty="0">
              <a:latin typeface="Times New Roman" panose="02020603050405020304" pitchFamily="18" charset="0"/>
              <a:cs typeface="Times New Roman" panose="02020603050405020304" pitchFamily="18" charset="0"/>
            </a:endParaRPr>
          </a:p>
        </p:txBody>
      </p:sp>
      <p:sp>
        <p:nvSpPr>
          <p:cNvPr id="8" name="Text 6"/>
          <p:cNvSpPr/>
          <p:nvPr/>
        </p:nvSpPr>
        <p:spPr>
          <a:xfrm>
            <a:off x="4653024" y="5337416"/>
            <a:ext cx="4201044" cy="3293198"/>
          </a:xfrm>
          <a:prstGeom prst="rect">
            <a:avLst/>
          </a:prstGeom>
          <a:noFill/>
          <a:ln/>
        </p:spPr>
        <p:txBody>
          <a:bodyPr wrap="square" rtlCol="0" anchor="t"/>
          <a:lstStyle/>
          <a:p>
            <a:pPr marL="0" indent="0">
              <a:lnSpc>
                <a:spcPts val="2624"/>
              </a:lnSpc>
              <a:buNone/>
            </a:pPr>
            <a:r>
              <a:rPr lang="en-US" sz="2800" dirty="0">
                <a:solidFill>
                  <a:srgbClr val="15213F"/>
                </a:solidFill>
                <a:latin typeface="Times New Roman" panose="02020603050405020304" pitchFamily="18" charset="0"/>
                <a:ea typeface="Roboto" pitchFamily="34" charset="-122"/>
                <a:cs typeface="Times New Roman" panose="02020603050405020304" pitchFamily="18" charset="0"/>
              </a:rPr>
              <a:t>Ô nhiễm không khí, đặc biệt là các chất ô nhiễm như bụi mịn và khí thải, cũng được xác định là một yếu tố rủi ro quan trọng đối với ung thư phổi.</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10444360" y="2061477"/>
            <a:ext cx="2777490" cy="347186"/>
          </a:xfrm>
          <a:prstGeom prst="rect">
            <a:avLst/>
          </a:prstGeom>
          <a:noFill/>
          <a:ln/>
        </p:spPr>
        <p:txBody>
          <a:bodyPr wrap="none" rtlCol="0" anchor="t"/>
          <a:lstStyle/>
          <a:p>
            <a:pPr marL="0" indent="0">
              <a:lnSpc>
                <a:spcPts val="2734"/>
              </a:lnSpc>
              <a:buNone/>
            </a:pPr>
            <a:r>
              <a:rPr lang="en-US" sz="3600" dirty="0">
                <a:solidFill>
                  <a:srgbClr val="476FD6"/>
                </a:solidFill>
                <a:latin typeface="Times New Roman" panose="02020603050405020304" pitchFamily="18" charset="0"/>
                <a:ea typeface="Roboto Slab" pitchFamily="34" charset="-122"/>
                <a:cs typeface="Times New Roman" panose="02020603050405020304" pitchFamily="18" charset="0"/>
              </a:rPr>
              <a:t>Di Truyền</a:t>
            </a:r>
            <a:endParaRPr lang="en-US" sz="3600" dirty="0">
              <a:latin typeface="Times New Roman" panose="02020603050405020304" pitchFamily="18" charset="0"/>
              <a:cs typeface="Times New Roman" panose="02020603050405020304" pitchFamily="18" charset="0"/>
            </a:endParaRPr>
          </a:p>
        </p:txBody>
      </p:sp>
      <p:sp>
        <p:nvSpPr>
          <p:cNvPr id="10" name="Text 8"/>
          <p:cNvSpPr/>
          <p:nvPr/>
        </p:nvSpPr>
        <p:spPr>
          <a:xfrm>
            <a:off x="9529325" y="5462368"/>
            <a:ext cx="4738063" cy="3663305"/>
          </a:xfrm>
          <a:prstGeom prst="rect">
            <a:avLst/>
          </a:prstGeom>
          <a:noFill/>
          <a:ln/>
        </p:spPr>
        <p:txBody>
          <a:bodyPr wrap="square" rtlCol="0" anchor="t"/>
          <a:lstStyle/>
          <a:p>
            <a:pPr marL="0" indent="0">
              <a:lnSpc>
                <a:spcPts val="2624"/>
              </a:lnSpc>
              <a:buNone/>
            </a:pPr>
            <a:r>
              <a:rPr lang="en-US" sz="2800" dirty="0">
                <a:solidFill>
                  <a:srgbClr val="15213F"/>
                </a:solidFill>
                <a:latin typeface="Times New Roman" panose="02020603050405020304" pitchFamily="18" charset="0"/>
                <a:ea typeface="Roboto" pitchFamily="34" charset="-122"/>
                <a:cs typeface="Times New Roman" panose="02020603050405020304" pitchFamily="18" charset="0"/>
              </a:rPr>
              <a:t>Tiền sử gia đình mắc bệnh ung thư phổi cũng làm tăng nguy cơ mắc bệnh. Các gen đột biến có thể di truyền và làm tăng khả năng phát triển ung thư.</a:t>
            </a:r>
            <a:endParaRPr lang="en-US" sz="2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8CEFF6C-A56E-65A7-BAA5-D75611E7C55E}"/>
              </a:ext>
            </a:extLst>
          </p:cNvPr>
          <p:cNvPicPr>
            <a:picLocks noChangeAspect="1"/>
          </p:cNvPicPr>
          <p:nvPr/>
        </p:nvPicPr>
        <p:blipFill>
          <a:blip r:embed="rId3"/>
          <a:stretch>
            <a:fillRect/>
          </a:stretch>
        </p:blipFill>
        <p:spPr>
          <a:xfrm>
            <a:off x="537240" y="2657994"/>
            <a:ext cx="3206637" cy="2404978"/>
          </a:xfrm>
          <a:prstGeom prst="rect">
            <a:avLst/>
          </a:prstGeom>
        </p:spPr>
      </p:pic>
      <p:pic>
        <p:nvPicPr>
          <p:cNvPr id="12" name="Picture 11">
            <a:extLst>
              <a:ext uri="{FF2B5EF4-FFF2-40B4-BE49-F238E27FC236}">
                <a16:creationId xmlns:a16="http://schemas.microsoft.com/office/drawing/2014/main" id="{7B2BAAD7-8260-C8D6-9E81-D67446641C3D}"/>
              </a:ext>
            </a:extLst>
          </p:cNvPr>
          <p:cNvPicPr>
            <a:picLocks noChangeAspect="1"/>
          </p:cNvPicPr>
          <p:nvPr/>
        </p:nvPicPr>
        <p:blipFill>
          <a:blip r:embed="rId4"/>
          <a:stretch>
            <a:fillRect/>
          </a:stretch>
        </p:blipFill>
        <p:spPr>
          <a:xfrm>
            <a:off x="5024270" y="2714625"/>
            <a:ext cx="3700629" cy="2520950"/>
          </a:xfrm>
          <a:prstGeom prst="rect">
            <a:avLst/>
          </a:prstGeom>
        </p:spPr>
      </p:pic>
      <p:pic>
        <p:nvPicPr>
          <p:cNvPr id="13" name="Picture 12">
            <a:extLst>
              <a:ext uri="{FF2B5EF4-FFF2-40B4-BE49-F238E27FC236}">
                <a16:creationId xmlns:a16="http://schemas.microsoft.com/office/drawing/2014/main" id="{C65CB551-8C05-5038-1834-27807D39A0E2}"/>
              </a:ext>
            </a:extLst>
          </p:cNvPr>
          <p:cNvPicPr>
            <a:picLocks noChangeAspect="1"/>
          </p:cNvPicPr>
          <p:nvPr/>
        </p:nvPicPr>
        <p:blipFill>
          <a:blip r:embed="rId5"/>
          <a:stretch>
            <a:fillRect/>
          </a:stretch>
        </p:blipFill>
        <p:spPr>
          <a:xfrm>
            <a:off x="9934258" y="2849781"/>
            <a:ext cx="3287592" cy="21877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mph" presetSubtype="0" fill="hold" nodeType="clickEffect">
                                  <p:stCondLst>
                                    <p:cond delay="0"/>
                                  </p:stCondLst>
                                  <p:childTnLst>
                                    <p:animClr clrSpc="hsl" dir="cw">
                                      <p:cBhvr override="childStyle">
                                        <p:cTn id="22" dur="500" fill="hold"/>
                                        <p:tgtEl>
                                          <p:spTgt spid="7"/>
                                        </p:tgtEl>
                                        <p:attrNameLst>
                                          <p:attrName>style.color</p:attrName>
                                        </p:attrNameLst>
                                      </p:cBhvr>
                                      <p:by>
                                        <p:hsl h="7200000" s="0" l="0"/>
                                      </p:by>
                                    </p:animClr>
                                    <p:animClr clrSpc="hsl" dir="cw">
                                      <p:cBhvr>
                                        <p:cTn id="23" dur="500" fill="hold"/>
                                        <p:tgtEl>
                                          <p:spTgt spid="7"/>
                                        </p:tgtEl>
                                        <p:attrNameLst>
                                          <p:attrName>fillcolor</p:attrName>
                                        </p:attrNameLst>
                                      </p:cBhvr>
                                      <p:by>
                                        <p:hsl h="7200000" s="0" l="0"/>
                                      </p:by>
                                    </p:animClr>
                                    <p:animClr clrSpc="hsl" dir="cw">
                                      <p:cBhvr>
                                        <p:cTn id="24" dur="500" fill="hold"/>
                                        <p:tgtEl>
                                          <p:spTgt spid="7"/>
                                        </p:tgtEl>
                                        <p:attrNameLst>
                                          <p:attrName>stroke.color</p:attrName>
                                        </p:attrNameLst>
                                      </p:cBhvr>
                                      <p:by>
                                        <p:hsl h="7200000" s="0" l="0"/>
                                      </p:by>
                                    </p:animClr>
                                    <p:set>
                                      <p:cBhvr>
                                        <p:cTn id="25" dur="500" fill="hold"/>
                                        <p:tgtEl>
                                          <p:spTgt spid="7"/>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heel(1)">
                                      <p:cBhvr>
                                        <p:cTn id="5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9139" y="170811"/>
            <a:ext cx="5098010" cy="8373288"/>
            <a:chOff x="0" y="0"/>
            <a:chExt cx="3282950" cy="5392121"/>
          </a:xfrm>
        </p:grpSpPr>
        <p:sp>
          <p:nvSpPr>
            <p:cNvPr id="3" name="Freeform 3"/>
            <p:cNvSpPr/>
            <p:nvPr/>
          </p:nvSpPr>
          <p:spPr>
            <a:xfrm>
              <a:off x="0" y="0"/>
              <a:ext cx="3282950" cy="5392121"/>
            </a:xfrm>
            <a:custGeom>
              <a:avLst/>
              <a:gdLst/>
              <a:ahLst/>
              <a:cxnLst/>
              <a:rect l="l" t="t" r="r" b="b"/>
              <a:pathLst>
                <a:path w="3282950" h="5392121">
                  <a:moveTo>
                    <a:pt x="0" y="0"/>
                  </a:moveTo>
                  <a:lnTo>
                    <a:pt x="2532380" y="0"/>
                  </a:lnTo>
                  <a:cubicBezTo>
                    <a:pt x="2946400" y="0"/>
                    <a:pt x="3282950" y="552771"/>
                    <a:pt x="3282950" y="1232783"/>
                  </a:cubicBezTo>
                  <a:lnTo>
                    <a:pt x="3282950" y="5392121"/>
                  </a:lnTo>
                  <a:lnTo>
                    <a:pt x="0" y="5392121"/>
                  </a:lnTo>
                  <a:lnTo>
                    <a:pt x="0" y="0"/>
                  </a:lnTo>
                  <a:close/>
                </a:path>
              </a:pathLst>
            </a:custGeom>
            <a:blipFill>
              <a:blip r:embed="rId2"/>
              <a:stretch>
                <a:fillRect l="-2158" t="-12320" r="-174661" b="31"/>
              </a:stretch>
            </a:blipFill>
          </p:spPr>
          <p:txBody>
            <a:bodyPr/>
            <a:lstStyle/>
            <a:p>
              <a:endParaRPr lang="en-US"/>
            </a:p>
          </p:txBody>
        </p:sp>
      </p:grpSp>
      <p:grpSp>
        <p:nvGrpSpPr>
          <p:cNvPr id="4" name="Group 4"/>
          <p:cNvGrpSpPr/>
          <p:nvPr/>
        </p:nvGrpSpPr>
        <p:grpSpPr>
          <a:xfrm>
            <a:off x="6325716" y="1331503"/>
            <a:ext cx="7814881" cy="1899282"/>
            <a:chOff x="0" y="0"/>
            <a:chExt cx="2572800" cy="625278"/>
          </a:xfrm>
        </p:grpSpPr>
        <p:sp>
          <p:nvSpPr>
            <p:cNvPr id="5" name="Freeform 5"/>
            <p:cNvSpPr/>
            <p:nvPr/>
          </p:nvSpPr>
          <p:spPr>
            <a:xfrm>
              <a:off x="0" y="0"/>
              <a:ext cx="2572800" cy="625278"/>
            </a:xfrm>
            <a:custGeom>
              <a:avLst/>
              <a:gdLst/>
              <a:ahLst/>
              <a:cxnLst/>
              <a:rect l="l" t="t" r="r" b="b"/>
              <a:pathLst>
                <a:path w="2572800" h="625278">
                  <a:moveTo>
                    <a:pt x="0" y="0"/>
                  </a:moveTo>
                  <a:lnTo>
                    <a:pt x="2572800" y="0"/>
                  </a:lnTo>
                  <a:lnTo>
                    <a:pt x="2572800" y="625278"/>
                  </a:lnTo>
                  <a:lnTo>
                    <a:pt x="0" y="625278"/>
                  </a:lnTo>
                  <a:close/>
                </a:path>
              </a:pathLst>
            </a:custGeom>
            <a:solidFill>
              <a:srgbClr val="A9B388"/>
            </a:solidFill>
          </p:spPr>
          <p:txBody>
            <a:bodyPr/>
            <a:lstStyle/>
            <a:p>
              <a:endParaRPr lang="en-US"/>
            </a:p>
          </p:txBody>
        </p:sp>
        <p:sp>
          <p:nvSpPr>
            <p:cNvPr id="6" name="TextBox 6"/>
            <p:cNvSpPr txBox="1"/>
            <p:nvPr/>
          </p:nvSpPr>
          <p:spPr>
            <a:xfrm>
              <a:off x="0" y="-38100"/>
              <a:ext cx="2572800" cy="663378"/>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grpSp>
        <p:nvGrpSpPr>
          <p:cNvPr id="7" name="Group 7"/>
          <p:cNvGrpSpPr/>
          <p:nvPr/>
        </p:nvGrpSpPr>
        <p:grpSpPr>
          <a:xfrm>
            <a:off x="6325716" y="3543205"/>
            <a:ext cx="7814881" cy="2211702"/>
            <a:chOff x="0" y="0"/>
            <a:chExt cx="2572800" cy="728132"/>
          </a:xfrm>
        </p:grpSpPr>
        <p:sp>
          <p:nvSpPr>
            <p:cNvPr id="8" name="Freeform 8"/>
            <p:cNvSpPr/>
            <p:nvPr/>
          </p:nvSpPr>
          <p:spPr>
            <a:xfrm>
              <a:off x="0" y="0"/>
              <a:ext cx="2572800" cy="728132"/>
            </a:xfrm>
            <a:custGeom>
              <a:avLst/>
              <a:gdLst/>
              <a:ahLst/>
              <a:cxnLst/>
              <a:rect l="l" t="t" r="r" b="b"/>
              <a:pathLst>
                <a:path w="2572800" h="728132">
                  <a:moveTo>
                    <a:pt x="0" y="0"/>
                  </a:moveTo>
                  <a:lnTo>
                    <a:pt x="2572800" y="0"/>
                  </a:lnTo>
                  <a:lnTo>
                    <a:pt x="2572800" y="728132"/>
                  </a:lnTo>
                  <a:lnTo>
                    <a:pt x="0" y="728132"/>
                  </a:lnTo>
                  <a:close/>
                </a:path>
              </a:pathLst>
            </a:custGeom>
            <a:solidFill>
              <a:srgbClr val="899D7A"/>
            </a:solidFill>
          </p:spPr>
          <p:txBody>
            <a:bodyPr/>
            <a:lstStyle/>
            <a:p>
              <a:endParaRPr lang="en-US"/>
            </a:p>
          </p:txBody>
        </p:sp>
        <p:sp>
          <p:nvSpPr>
            <p:cNvPr id="9" name="TextBox 9"/>
            <p:cNvSpPr txBox="1"/>
            <p:nvPr/>
          </p:nvSpPr>
          <p:spPr>
            <a:xfrm>
              <a:off x="0" y="-38100"/>
              <a:ext cx="2572800" cy="766232"/>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grpSp>
        <p:nvGrpSpPr>
          <p:cNvPr id="10" name="Group 10"/>
          <p:cNvGrpSpPr/>
          <p:nvPr/>
        </p:nvGrpSpPr>
        <p:grpSpPr>
          <a:xfrm>
            <a:off x="6203796" y="1255303"/>
            <a:ext cx="7814881" cy="1899282"/>
            <a:chOff x="0" y="0"/>
            <a:chExt cx="2572800" cy="625278"/>
          </a:xfrm>
        </p:grpSpPr>
        <p:sp>
          <p:nvSpPr>
            <p:cNvPr id="11" name="Freeform 11"/>
            <p:cNvSpPr/>
            <p:nvPr/>
          </p:nvSpPr>
          <p:spPr>
            <a:xfrm>
              <a:off x="0" y="0"/>
              <a:ext cx="2572800" cy="625278"/>
            </a:xfrm>
            <a:custGeom>
              <a:avLst/>
              <a:gdLst/>
              <a:ahLst/>
              <a:cxnLst/>
              <a:rect l="l" t="t" r="r" b="b"/>
              <a:pathLst>
                <a:path w="2572800" h="625278">
                  <a:moveTo>
                    <a:pt x="0" y="0"/>
                  </a:moveTo>
                  <a:lnTo>
                    <a:pt x="2572800" y="0"/>
                  </a:lnTo>
                  <a:lnTo>
                    <a:pt x="2572800" y="625278"/>
                  </a:lnTo>
                  <a:lnTo>
                    <a:pt x="0" y="625278"/>
                  </a:lnTo>
                  <a:close/>
                </a:path>
              </a:pathLst>
            </a:custGeom>
            <a:solidFill>
              <a:srgbClr val="D8DFC2"/>
            </a:solidFill>
          </p:spPr>
          <p:txBody>
            <a:bodyPr/>
            <a:lstStyle/>
            <a:p>
              <a:endParaRPr lang="en-US"/>
            </a:p>
          </p:txBody>
        </p:sp>
        <p:sp>
          <p:nvSpPr>
            <p:cNvPr id="12" name="TextBox 12"/>
            <p:cNvSpPr txBox="1"/>
            <p:nvPr/>
          </p:nvSpPr>
          <p:spPr>
            <a:xfrm>
              <a:off x="0" y="-38100"/>
              <a:ext cx="2572800" cy="663378"/>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grpSp>
        <p:nvGrpSpPr>
          <p:cNvPr id="13" name="Group 13"/>
          <p:cNvGrpSpPr/>
          <p:nvPr/>
        </p:nvGrpSpPr>
        <p:grpSpPr>
          <a:xfrm>
            <a:off x="6203796" y="3467005"/>
            <a:ext cx="7814881" cy="2135502"/>
            <a:chOff x="0" y="0"/>
            <a:chExt cx="2572800" cy="703046"/>
          </a:xfrm>
        </p:grpSpPr>
        <p:sp>
          <p:nvSpPr>
            <p:cNvPr id="14" name="Freeform 14"/>
            <p:cNvSpPr/>
            <p:nvPr/>
          </p:nvSpPr>
          <p:spPr>
            <a:xfrm>
              <a:off x="0" y="0"/>
              <a:ext cx="2572800" cy="703046"/>
            </a:xfrm>
            <a:custGeom>
              <a:avLst/>
              <a:gdLst/>
              <a:ahLst/>
              <a:cxnLst/>
              <a:rect l="l" t="t" r="r" b="b"/>
              <a:pathLst>
                <a:path w="2572800" h="703046">
                  <a:moveTo>
                    <a:pt x="0" y="0"/>
                  </a:moveTo>
                  <a:lnTo>
                    <a:pt x="2572800" y="0"/>
                  </a:lnTo>
                  <a:lnTo>
                    <a:pt x="2572800" y="703046"/>
                  </a:lnTo>
                  <a:lnTo>
                    <a:pt x="0" y="703046"/>
                  </a:lnTo>
                  <a:close/>
                </a:path>
              </a:pathLst>
            </a:custGeom>
            <a:solidFill>
              <a:srgbClr val="B1C381"/>
            </a:solidFill>
          </p:spPr>
          <p:txBody>
            <a:bodyPr/>
            <a:lstStyle/>
            <a:p>
              <a:endParaRPr lang="en-US"/>
            </a:p>
          </p:txBody>
        </p:sp>
        <p:sp>
          <p:nvSpPr>
            <p:cNvPr id="15" name="TextBox 15"/>
            <p:cNvSpPr txBox="1"/>
            <p:nvPr/>
          </p:nvSpPr>
          <p:spPr>
            <a:xfrm>
              <a:off x="0" y="-38100"/>
              <a:ext cx="2572800" cy="741146"/>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grpSp>
        <p:nvGrpSpPr>
          <p:cNvPr id="16" name="Group 16"/>
          <p:cNvGrpSpPr/>
          <p:nvPr/>
        </p:nvGrpSpPr>
        <p:grpSpPr>
          <a:xfrm>
            <a:off x="6325716" y="6067328"/>
            <a:ext cx="7814881" cy="1899282"/>
            <a:chOff x="0" y="0"/>
            <a:chExt cx="2572800" cy="625278"/>
          </a:xfrm>
        </p:grpSpPr>
        <p:sp>
          <p:nvSpPr>
            <p:cNvPr id="17" name="Freeform 17"/>
            <p:cNvSpPr/>
            <p:nvPr/>
          </p:nvSpPr>
          <p:spPr>
            <a:xfrm>
              <a:off x="0" y="0"/>
              <a:ext cx="2572800" cy="625278"/>
            </a:xfrm>
            <a:custGeom>
              <a:avLst/>
              <a:gdLst/>
              <a:ahLst/>
              <a:cxnLst/>
              <a:rect l="l" t="t" r="r" b="b"/>
              <a:pathLst>
                <a:path w="2572800" h="625278">
                  <a:moveTo>
                    <a:pt x="0" y="0"/>
                  </a:moveTo>
                  <a:lnTo>
                    <a:pt x="2572800" y="0"/>
                  </a:lnTo>
                  <a:lnTo>
                    <a:pt x="2572800" y="625278"/>
                  </a:lnTo>
                  <a:lnTo>
                    <a:pt x="0" y="625278"/>
                  </a:lnTo>
                  <a:close/>
                </a:path>
              </a:pathLst>
            </a:custGeom>
            <a:solidFill>
              <a:srgbClr val="A9B388"/>
            </a:solidFill>
          </p:spPr>
          <p:txBody>
            <a:bodyPr/>
            <a:lstStyle/>
            <a:p>
              <a:endParaRPr lang="en-US"/>
            </a:p>
          </p:txBody>
        </p:sp>
        <p:sp>
          <p:nvSpPr>
            <p:cNvPr id="18" name="TextBox 18"/>
            <p:cNvSpPr txBox="1"/>
            <p:nvPr/>
          </p:nvSpPr>
          <p:spPr>
            <a:xfrm>
              <a:off x="0" y="-38100"/>
              <a:ext cx="2572800" cy="663378"/>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grpSp>
        <p:nvGrpSpPr>
          <p:cNvPr id="19" name="Group 19"/>
          <p:cNvGrpSpPr/>
          <p:nvPr/>
        </p:nvGrpSpPr>
        <p:grpSpPr>
          <a:xfrm>
            <a:off x="6203796" y="5991128"/>
            <a:ext cx="7814881" cy="1899282"/>
            <a:chOff x="0" y="0"/>
            <a:chExt cx="2572800" cy="625278"/>
          </a:xfrm>
        </p:grpSpPr>
        <p:sp>
          <p:nvSpPr>
            <p:cNvPr id="20" name="Freeform 20"/>
            <p:cNvSpPr/>
            <p:nvPr/>
          </p:nvSpPr>
          <p:spPr>
            <a:xfrm>
              <a:off x="0" y="0"/>
              <a:ext cx="2572800" cy="625278"/>
            </a:xfrm>
            <a:custGeom>
              <a:avLst/>
              <a:gdLst/>
              <a:ahLst/>
              <a:cxnLst/>
              <a:rect l="l" t="t" r="r" b="b"/>
              <a:pathLst>
                <a:path w="2572800" h="625278">
                  <a:moveTo>
                    <a:pt x="0" y="0"/>
                  </a:moveTo>
                  <a:lnTo>
                    <a:pt x="2572800" y="0"/>
                  </a:lnTo>
                  <a:lnTo>
                    <a:pt x="2572800" y="625278"/>
                  </a:lnTo>
                  <a:lnTo>
                    <a:pt x="0" y="625278"/>
                  </a:lnTo>
                  <a:close/>
                </a:path>
              </a:pathLst>
            </a:custGeom>
            <a:solidFill>
              <a:srgbClr val="5F6F52"/>
            </a:solidFill>
          </p:spPr>
          <p:txBody>
            <a:bodyPr/>
            <a:lstStyle/>
            <a:p>
              <a:endParaRPr lang="en-US"/>
            </a:p>
          </p:txBody>
        </p:sp>
        <p:sp>
          <p:nvSpPr>
            <p:cNvPr id="21" name="TextBox 21"/>
            <p:cNvSpPr txBox="1"/>
            <p:nvPr/>
          </p:nvSpPr>
          <p:spPr>
            <a:xfrm>
              <a:off x="0" y="-38100"/>
              <a:ext cx="2572800" cy="663378"/>
            </a:xfrm>
            <a:prstGeom prst="rect">
              <a:avLst/>
            </a:prstGeom>
          </p:spPr>
          <p:txBody>
            <a:bodyPr lIns="40640" tIns="40640" rIns="40640" bIns="40640"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2127"/>
                </a:lnSpc>
              </a:pPr>
              <a:endParaRPr sz="1152"/>
            </a:p>
          </p:txBody>
        </p:sp>
      </p:grpSp>
      <p:sp>
        <p:nvSpPr>
          <p:cNvPr id="22" name="TextBox 22"/>
          <p:cNvSpPr txBox="1"/>
          <p:nvPr/>
        </p:nvSpPr>
        <p:spPr>
          <a:xfrm>
            <a:off x="6203796" y="64131"/>
            <a:ext cx="8005366" cy="1945640"/>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7839"/>
              </a:lnSpc>
            </a:pPr>
            <a:r>
              <a:rPr lang="en-US" sz="5599">
                <a:solidFill>
                  <a:srgbClr val="B99470"/>
                </a:solidFill>
                <a:latin typeface="Kollektif Bold"/>
              </a:rPr>
              <a:t>CƠ SỞ LÝ THUYẾT</a:t>
            </a:r>
          </a:p>
          <a:p>
            <a:pPr marL="0" lvl="0" indent="0" algn="l">
              <a:lnSpc>
                <a:spcPts val="7839"/>
              </a:lnSpc>
              <a:spcBef>
                <a:spcPct val="0"/>
              </a:spcBef>
            </a:pPr>
            <a:endParaRPr lang="en-US" sz="5599">
              <a:solidFill>
                <a:srgbClr val="B99470"/>
              </a:solidFill>
              <a:latin typeface="Kollektif Bold"/>
            </a:endParaRPr>
          </a:p>
        </p:txBody>
      </p:sp>
      <p:sp>
        <p:nvSpPr>
          <p:cNvPr id="23" name="TextBox 23"/>
          <p:cNvSpPr txBox="1"/>
          <p:nvPr/>
        </p:nvSpPr>
        <p:spPr>
          <a:xfrm>
            <a:off x="6482192" y="1279401"/>
            <a:ext cx="4783063" cy="41434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3453"/>
              </a:lnSpc>
            </a:pPr>
            <a:r>
              <a:rPr lang="en-US" sz="2466">
                <a:solidFill>
                  <a:srgbClr val="000000"/>
                </a:solidFill>
                <a:latin typeface="Futura Bold"/>
              </a:rPr>
              <a:t>Triệu chứng của Ung thư phổi</a:t>
            </a:r>
          </a:p>
        </p:txBody>
      </p:sp>
      <p:sp>
        <p:nvSpPr>
          <p:cNvPr id="24" name="TextBox 24"/>
          <p:cNvSpPr txBox="1"/>
          <p:nvPr/>
        </p:nvSpPr>
        <p:spPr>
          <a:xfrm>
            <a:off x="6426102" y="3401672"/>
            <a:ext cx="4120905" cy="41434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3453"/>
              </a:lnSpc>
            </a:pPr>
            <a:r>
              <a:rPr lang="en-US" sz="2466">
                <a:solidFill>
                  <a:srgbClr val="000000"/>
                </a:solidFill>
                <a:latin typeface="Futura Bold"/>
              </a:rPr>
              <a:t>Chẩn đoán Ung thư phổi</a:t>
            </a:r>
          </a:p>
        </p:txBody>
      </p:sp>
      <p:sp>
        <p:nvSpPr>
          <p:cNvPr id="25" name="TextBox 25"/>
          <p:cNvSpPr txBox="1"/>
          <p:nvPr/>
        </p:nvSpPr>
        <p:spPr>
          <a:xfrm>
            <a:off x="6203796" y="1673946"/>
            <a:ext cx="3271233" cy="1950616"/>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389501" lvl="1" indent="-194750" algn="l">
              <a:lnSpc>
                <a:spcPts val="2526"/>
              </a:lnSpc>
              <a:buFont typeface="Arial"/>
              <a:buChar char="•"/>
            </a:pPr>
            <a:r>
              <a:rPr lang="en-US" sz="1804">
                <a:solidFill>
                  <a:srgbClr val="000000"/>
                </a:solidFill>
                <a:latin typeface="Futura"/>
              </a:rPr>
              <a:t>Các triệu chứng phổ biến:</a:t>
            </a:r>
          </a:p>
          <a:p>
            <a:pPr marL="389501" lvl="1" indent="-194750" algn="l">
              <a:lnSpc>
                <a:spcPts val="2526"/>
              </a:lnSpc>
              <a:buFont typeface="Arial"/>
              <a:buChar char="•"/>
            </a:pPr>
            <a:r>
              <a:rPr lang="en-US" sz="1804">
                <a:solidFill>
                  <a:srgbClr val="000000"/>
                </a:solidFill>
                <a:latin typeface="Futura"/>
              </a:rPr>
              <a:t>Ho kéo dài hoặc ho ra máu.</a:t>
            </a:r>
          </a:p>
          <a:p>
            <a:pPr marL="389501" lvl="1" indent="-194750" algn="l">
              <a:lnSpc>
                <a:spcPts val="2526"/>
              </a:lnSpc>
              <a:buFont typeface="Arial"/>
              <a:buChar char="•"/>
            </a:pPr>
            <a:r>
              <a:rPr lang="en-US" sz="1804">
                <a:solidFill>
                  <a:srgbClr val="000000"/>
                </a:solidFill>
                <a:latin typeface="Futura"/>
              </a:rPr>
              <a:t>Đau ngực, đau vai hoặc lưng.</a:t>
            </a:r>
          </a:p>
          <a:p>
            <a:pPr algn="l">
              <a:lnSpc>
                <a:spcPts val="2526"/>
              </a:lnSpc>
            </a:pPr>
            <a:endParaRPr lang="en-US" sz="1804">
              <a:solidFill>
                <a:srgbClr val="000000"/>
              </a:solidFill>
              <a:latin typeface="Futura"/>
            </a:endParaRPr>
          </a:p>
          <a:p>
            <a:pPr algn="l">
              <a:lnSpc>
                <a:spcPts val="2526"/>
              </a:lnSpc>
            </a:pPr>
            <a:endParaRPr lang="en-US" sz="1804">
              <a:solidFill>
                <a:srgbClr val="000000"/>
              </a:solidFill>
              <a:latin typeface="Futura"/>
            </a:endParaRPr>
          </a:p>
        </p:txBody>
      </p:sp>
      <p:sp>
        <p:nvSpPr>
          <p:cNvPr id="26" name="TextBox 26"/>
          <p:cNvSpPr txBox="1"/>
          <p:nvPr/>
        </p:nvSpPr>
        <p:spPr>
          <a:xfrm>
            <a:off x="6261236" y="3702930"/>
            <a:ext cx="6835294" cy="1983629"/>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402918" lvl="1" indent="-201459" algn="l">
              <a:lnSpc>
                <a:spcPts val="2612"/>
              </a:lnSpc>
              <a:buFont typeface="Arial"/>
              <a:buChar char="•"/>
            </a:pPr>
            <a:r>
              <a:rPr lang="en-US" sz="1866">
                <a:solidFill>
                  <a:srgbClr val="000000"/>
                </a:solidFill>
                <a:latin typeface="Futura"/>
              </a:rPr>
              <a:t>Các phương pháp chẩn đoán:</a:t>
            </a:r>
          </a:p>
          <a:p>
            <a:pPr marL="402918" lvl="1" indent="-201459" algn="l">
              <a:lnSpc>
                <a:spcPts val="2612"/>
              </a:lnSpc>
              <a:buFont typeface="Arial"/>
              <a:buChar char="•"/>
            </a:pPr>
            <a:r>
              <a:rPr lang="en-US" sz="1866">
                <a:solidFill>
                  <a:srgbClr val="000000"/>
                </a:solidFill>
                <a:latin typeface="Futura"/>
              </a:rPr>
              <a:t>X-quang ngực và CT scan: Phát hiện khối u hoặc bất thường.</a:t>
            </a:r>
          </a:p>
          <a:p>
            <a:pPr marL="402918" lvl="1" indent="-201459" algn="l">
              <a:lnSpc>
                <a:spcPts val="2612"/>
              </a:lnSpc>
              <a:buFont typeface="Arial"/>
              <a:buChar char="•"/>
            </a:pPr>
            <a:r>
              <a:rPr lang="en-US" sz="1866">
                <a:solidFill>
                  <a:srgbClr val="000000"/>
                </a:solidFill>
                <a:latin typeface="Futura"/>
              </a:rPr>
              <a:t>Sinh thiết: Lấy mẫu mô để phân tích.</a:t>
            </a:r>
          </a:p>
          <a:p>
            <a:pPr marL="402918" lvl="1" indent="-201459" algn="l">
              <a:lnSpc>
                <a:spcPts val="2612"/>
              </a:lnSpc>
              <a:buFont typeface="Arial"/>
              <a:buChar char="•"/>
            </a:pPr>
            <a:r>
              <a:rPr lang="en-US" sz="1866">
                <a:solidFill>
                  <a:srgbClr val="000000"/>
                </a:solidFill>
                <a:latin typeface="Futura"/>
              </a:rPr>
              <a:t>Xét nghiệm đờm: Tìm kiếm tế bào ung thư.</a:t>
            </a:r>
          </a:p>
          <a:p>
            <a:pPr marL="402918" lvl="1" indent="-201459" algn="l">
              <a:lnSpc>
                <a:spcPts val="2612"/>
              </a:lnSpc>
              <a:buFont typeface="Arial"/>
              <a:buChar char="•"/>
            </a:pPr>
            <a:r>
              <a:rPr lang="en-US" sz="1866">
                <a:solidFill>
                  <a:srgbClr val="000000"/>
                </a:solidFill>
                <a:latin typeface="Futura"/>
              </a:rPr>
              <a:t>PET scan: Đánh giá mức độ lan rộng của ung thư.</a:t>
            </a:r>
          </a:p>
          <a:p>
            <a:pPr algn="l">
              <a:lnSpc>
                <a:spcPts val="2612"/>
              </a:lnSpc>
            </a:pPr>
            <a:endParaRPr lang="en-US" sz="1866">
              <a:solidFill>
                <a:srgbClr val="000000"/>
              </a:solidFill>
              <a:latin typeface="Futura"/>
            </a:endParaRPr>
          </a:p>
        </p:txBody>
      </p:sp>
      <p:sp>
        <p:nvSpPr>
          <p:cNvPr id="27" name="TextBox 27"/>
          <p:cNvSpPr txBox="1"/>
          <p:nvPr/>
        </p:nvSpPr>
        <p:spPr>
          <a:xfrm>
            <a:off x="6482191" y="5892067"/>
            <a:ext cx="6393384" cy="41434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l">
              <a:lnSpc>
                <a:spcPts val="3453"/>
              </a:lnSpc>
            </a:pPr>
            <a:r>
              <a:rPr lang="en-US" sz="2466">
                <a:solidFill>
                  <a:srgbClr val="FEFAE0"/>
                </a:solidFill>
                <a:latin typeface="Futura Bold"/>
              </a:rPr>
              <a:t>Điều trị Ung thư phổi</a:t>
            </a:r>
          </a:p>
        </p:txBody>
      </p:sp>
      <p:sp>
        <p:nvSpPr>
          <p:cNvPr id="28" name="TextBox 28"/>
          <p:cNvSpPr txBox="1"/>
          <p:nvPr/>
        </p:nvSpPr>
        <p:spPr>
          <a:xfrm>
            <a:off x="6041934" y="6227347"/>
            <a:ext cx="8420283" cy="1978152"/>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397257" lvl="1" indent="-198628" algn="l">
              <a:lnSpc>
                <a:spcPts val="2576"/>
              </a:lnSpc>
              <a:buFont typeface="Arial"/>
              <a:buChar char="•"/>
            </a:pPr>
            <a:r>
              <a:rPr lang="en-US" sz="1840">
                <a:solidFill>
                  <a:srgbClr val="FEFAE0"/>
                </a:solidFill>
                <a:latin typeface="Futura"/>
              </a:rPr>
              <a:t>Phẫu thuật: Loại bỏ phần phổi bị ung thư.</a:t>
            </a:r>
          </a:p>
          <a:p>
            <a:pPr marL="397257" lvl="1" indent="-198628" algn="l">
              <a:lnSpc>
                <a:spcPts val="2576"/>
              </a:lnSpc>
              <a:buFont typeface="Arial"/>
              <a:buChar char="•"/>
            </a:pPr>
            <a:r>
              <a:rPr lang="en-US" sz="1840">
                <a:solidFill>
                  <a:srgbClr val="FEFAE0"/>
                </a:solidFill>
                <a:latin typeface="Futura"/>
              </a:rPr>
              <a:t>Xạ trị: Sử dụng tia X năng lượng cao.</a:t>
            </a:r>
          </a:p>
          <a:p>
            <a:pPr marL="397257" lvl="1" indent="-198628" algn="l">
              <a:lnSpc>
                <a:spcPts val="2576"/>
              </a:lnSpc>
              <a:buFont typeface="Arial"/>
              <a:buChar char="•"/>
            </a:pPr>
            <a:r>
              <a:rPr lang="en-US" sz="1840">
                <a:solidFill>
                  <a:srgbClr val="FEFAE0"/>
                </a:solidFill>
                <a:latin typeface="Futura"/>
              </a:rPr>
              <a:t>Hóa trị: Sử dụng thuốc để tiêu diệt tế bào ung thư.</a:t>
            </a:r>
          </a:p>
          <a:p>
            <a:pPr marL="397257" lvl="1" indent="-198628" algn="l">
              <a:lnSpc>
                <a:spcPts val="2576"/>
              </a:lnSpc>
              <a:buFont typeface="Arial"/>
              <a:buChar char="•"/>
            </a:pPr>
            <a:r>
              <a:rPr lang="en-US" sz="1840">
                <a:solidFill>
                  <a:srgbClr val="FEFAE0"/>
                </a:solidFill>
                <a:latin typeface="Futura"/>
              </a:rPr>
              <a:t>Liệu pháp đích: Nhắm vào phân tử liên quan đến ung thư.</a:t>
            </a:r>
          </a:p>
          <a:p>
            <a:pPr marL="397257" lvl="1" indent="-198628" algn="l">
              <a:lnSpc>
                <a:spcPts val="2576"/>
              </a:lnSpc>
              <a:buFont typeface="Arial"/>
              <a:buChar char="•"/>
            </a:pPr>
            <a:r>
              <a:rPr lang="en-US" sz="1840">
                <a:solidFill>
                  <a:srgbClr val="FEFAE0"/>
                </a:solidFill>
                <a:latin typeface="Futura"/>
              </a:rPr>
              <a:t>Liệu pháp miễn dịch: Kích thích hệ miễn dịch tấn công tế bào ung thư.</a:t>
            </a:r>
          </a:p>
          <a:p>
            <a:pPr marL="431799" lvl="1" indent="-215900" algn="l">
              <a:lnSpc>
                <a:spcPts val="2799"/>
              </a:lnSpc>
              <a:buFont typeface="Arial"/>
              <a:buChar char="•"/>
            </a:pPr>
            <a:endParaRPr lang="en-US" sz="1840">
              <a:solidFill>
                <a:srgbClr val="FEFAE0"/>
              </a:solidFill>
              <a:latin typeface="Futura"/>
            </a:endParaRPr>
          </a:p>
        </p:txBody>
      </p:sp>
      <p:sp>
        <p:nvSpPr>
          <p:cNvPr id="29" name="Freeform 29"/>
          <p:cNvSpPr/>
          <p:nvPr/>
        </p:nvSpPr>
        <p:spPr>
          <a:xfrm>
            <a:off x="-981587" y="6762062"/>
            <a:ext cx="2409095" cy="2409095"/>
          </a:xfrm>
          <a:custGeom>
            <a:avLst/>
            <a:gdLst/>
            <a:ahLst/>
            <a:cxnLst/>
            <a:rect l="l" t="t" r="r" b="b"/>
            <a:pathLst>
              <a:path w="3011369" h="3011369">
                <a:moveTo>
                  <a:pt x="0" y="0"/>
                </a:moveTo>
                <a:lnTo>
                  <a:pt x="3011369" y="0"/>
                </a:lnTo>
                <a:lnTo>
                  <a:pt x="3011369" y="3011368"/>
                </a:lnTo>
                <a:lnTo>
                  <a:pt x="0" y="3011368"/>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0" name="TextBox 30"/>
          <p:cNvSpPr txBox="1"/>
          <p:nvPr/>
        </p:nvSpPr>
        <p:spPr>
          <a:xfrm>
            <a:off x="10747444" y="1899704"/>
            <a:ext cx="3271233" cy="1950616"/>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389501" lvl="1" indent="-194750" algn="l">
              <a:lnSpc>
                <a:spcPts val="2526"/>
              </a:lnSpc>
              <a:buFont typeface="Arial"/>
              <a:buChar char="•"/>
            </a:pPr>
            <a:r>
              <a:rPr lang="en-US" sz="1804">
                <a:solidFill>
                  <a:srgbClr val="000000"/>
                </a:solidFill>
                <a:latin typeface="Futura"/>
              </a:rPr>
              <a:t>Khó thở, thở khò khè.</a:t>
            </a:r>
          </a:p>
          <a:p>
            <a:pPr marL="389501" lvl="1" indent="-194750" algn="l">
              <a:lnSpc>
                <a:spcPts val="2526"/>
              </a:lnSpc>
              <a:buFont typeface="Arial"/>
              <a:buChar char="•"/>
            </a:pPr>
            <a:r>
              <a:rPr lang="en-US" sz="1804">
                <a:solidFill>
                  <a:srgbClr val="000000"/>
                </a:solidFill>
                <a:latin typeface="Futura"/>
              </a:rPr>
              <a:t>Giảm cân không rõ lý do.</a:t>
            </a:r>
          </a:p>
          <a:p>
            <a:pPr marL="389501" lvl="1" indent="-194750" algn="l">
              <a:lnSpc>
                <a:spcPts val="2526"/>
              </a:lnSpc>
              <a:buFont typeface="Arial"/>
              <a:buChar char="•"/>
            </a:pPr>
            <a:r>
              <a:rPr lang="en-US" sz="1804">
                <a:solidFill>
                  <a:srgbClr val="000000"/>
                </a:solidFill>
                <a:latin typeface="Futura"/>
              </a:rPr>
              <a:t>Mệt mỏi kéo dài.</a:t>
            </a:r>
          </a:p>
          <a:p>
            <a:pPr algn="l">
              <a:lnSpc>
                <a:spcPts val="2526"/>
              </a:lnSpc>
            </a:pPr>
            <a:endParaRPr lang="en-US" sz="1804">
              <a:solidFill>
                <a:srgbClr val="000000"/>
              </a:solidFill>
              <a:latin typeface="Futura"/>
            </a:endParaRPr>
          </a:p>
          <a:p>
            <a:pPr algn="l">
              <a:lnSpc>
                <a:spcPts val="2526"/>
              </a:lnSpc>
            </a:pPr>
            <a:endParaRPr lang="en-US" sz="1804">
              <a:solidFill>
                <a:srgbClr val="000000"/>
              </a:solidFill>
              <a:latin typeface="Futura"/>
            </a:endParaRPr>
          </a:p>
          <a:p>
            <a:pPr algn="l">
              <a:lnSpc>
                <a:spcPts val="2526"/>
              </a:lnSpc>
            </a:pPr>
            <a:endParaRPr lang="en-US" sz="1804">
              <a:solidFill>
                <a:srgbClr val="000000"/>
              </a:solidFill>
              <a:latin typeface="Futura"/>
            </a:endParaRPr>
          </a:p>
        </p:txBody>
      </p:sp>
    </p:spTree>
    <p:extLst>
      <p:ext uri="{BB962C8B-B14F-4D97-AF65-F5344CB8AC3E}">
        <p14:creationId xmlns:p14="http://schemas.microsoft.com/office/powerpoint/2010/main" val="2020333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2A44"/>
        </a:solidFill>
        <a:effectLst/>
      </p:bgPr>
    </p:bg>
    <p:spTree>
      <p:nvGrpSpPr>
        <p:cNvPr id="1" name=""/>
        <p:cNvGrpSpPr/>
        <p:nvPr/>
      </p:nvGrpSpPr>
      <p:grpSpPr>
        <a:xfrm>
          <a:off x="0" y="0"/>
          <a:ext cx="0" cy="0"/>
          <a:chOff x="0" y="0"/>
          <a:chExt cx="0" cy="0"/>
        </a:xfrm>
      </p:grpSpPr>
      <p:sp>
        <p:nvSpPr>
          <p:cNvPr id="2" name="Freeform 2"/>
          <p:cNvSpPr/>
          <p:nvPr/>
        </p:nvSpPr>
        <p:spPr>
          <a:xfrm rot="2142725">
            <a:off x="-1119226" y="3068906"/>
            <a:ext cx="1695344" cy="1824734"/>
          </a:xfrm>
          <a:custGeom>
            <a:avLst/>
            <a:gdLst/>
            <a:ahLst/>
            <a:cxnLst/>
            <a:rect l="l" t="t" r="r" b="b"/>
            <a:pathLst>
              <a:path w="2119180" h="2280918">
                <a:moveTo>
                  <a:pt x="0" y="0"/>
                </a:moveTo>
                <a:lnTo>
                  <a:pt x="2119180" y="0"/>
                </a:lnTo>
                <a:lnTo>
                  <a:pt x="2119180" y="2280918"/>
                </a:lnTo>
                <a:lnTo>
                  <a:pt x="0" y="2280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05822">
            <a:off x="-1075409" y="-309965"/>
            <a:ext cx="3068332" cy="1941418"/>
          </a:xfrm>
          <a:custGeom>
            <a:avLst/>
            <a:gdLst/>
            <a:ahLst/>
            <a:cxnLst/>
            <a:rect l="l" t="t" r="r" b="b"/>
            <a:pathLst>
              <a:path w="3835415" h="2426772">
                <a:moveTo>
                  <a:pt x="0" y="0"/>
                </a:moveTo>
                <a:lnTo>
                  <a:pt x="3835415" y="0"/>
                </a:lnTo>
                <a:lnTo>
                  <a:pt x="3835415" y="2426772"/>
                </a:lnTo>
                <a:lnTo>
                  <a:pt x="0" y="24267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rot="-10800000">
            <a:off x="458757" y="723045"/>
            <a:ext cx="13131849" cy="6870198"/>
            <a:chOff x="0" y="0"/>
            <a:chExt cx="9108649" cy="4765377"/>
          </a:xfrm>
        </p:grpSpPr>
        <p:sp>
          <p:nvSpPr>
            <p:cNvPr id="5" name="Freeform 5"/>
            <p:cNvSpPr/>
            <p:nvPr/>
          </p:nvSpPr>
          <p:spPr>
            <a:xfrm>
              <a:off x="10160" y="16510"/>
              <a:ext cx="9085789" cy="4737437"/>
            </a:xfrm>
            <a:custGeom>
              <a:avLst/>
              <a:gdLst/>
              <a:ahLst/>
              <a:cxnLst/>
              <a:rect l="l" t="t" r="r" b="b"/>
              <a:pathLst>
                <a:path w="9085789" h="4737437">
                  <a:moveTo>
                    <a:pt x="9085789" y="4737437"/>
                  </a:moveTo>
                  <a:lnTo>
                    <a:pt x="0" y="4729817"/>
                  </a:lnTo>
                  <a:lnTo>
                    <a:pt x="0" y="1656294"/>
                  </a:lnTo>
                  <a:lnTo>
                    <a:pt x="17780" y="19050"/>
                  </a:lnTo>
                  <a:lnTo>
                    <a:pt x="4528935" y="0"/>
                  </a:lnTo>
                  <a:lnTo>
                    <a:pt x="9066739" y="5080"/>
                  </a:lnTo>
                  <a:close/>
                </a:path>
              </a:pathLst>
            </a:custGeom>
            <a:solidFill>
              <a:srgbClr val="FFFFFF"/>
            </a:solidFill>
          </p:spPr>
          <p:txBody>
            <a:bodyPr/>
            <a:lstStyle/>
            <a:p>
              <a:endParaRPr lang="en-US"/>
            </a:p>
          </p:txBody>
        </p:sp>
        <p:sp>
          <p:nvSpPr>
            <p:cNvPr id="6" name="Freeform 6"/>
            <p:cNvSpPr/>
            <p:nvPr/>
          </p:nvSpPr>
          <p:spPr>
            <a:xfrm>
              <a:off x="-3810" y="0"/>
              <a:ext cx="9114999" cy="4764107"/>
            </a:xfrm>
            <a:custGeom>
              <a:avLst/>
              <a:gdLst/>
              <a:ahLst/>
              <a:cxnLst/>
              <a:rect l="l" t="t" r="r" b="b"/>
              <a:pathLst>
                <a:path w="9114999" h="4764107">
                  <a:moveTo>
                    <a:pt x="9080709" y="21590"/>
                  </a:moveTo>
                  <a:cubicBezTo>
                    <a:pt x="9081979" y="34290"/>
                    <a:pt x="9081979" y="44450"/>
                    <a:pt x="9083249" y="54610"/>
                  </a:cubicBezTo>
                  <a:cubicBezTo>
                    <a:pt x="9085789" y="136106"/>
                    <a:pt x="9087059" y="240037"/>
                    <a:pt x="9089599" y="340257"/>
                  </a:cubicBezTo>
                  <a:cubicBezTo>
                    <a:pt x="9089599" y="485018"/>
                    <a:pt x="9102299" y="3339416"/>
                    <a:pt x="9108649" y="3484177"/>
                  </a:cubicBezTo>
                  <a:cubicBezTo>
                    <a:pt x="9114999" y="3703175"/>
                    <a:pt x="9111189" y="3925885"/>
                    <a:pt x="9111189" y="4144883"/>
                  </a:cubicBezTo>
                  <a:cubicBezTo>
                    <a:pt x="9111189" y="4337898"/>
                    <a:pt x="9112459" y="4516066"/>
                    <a:pt x="9113729" y="4703147"/>
                  </a:cubicBezTo>
                  <a:cubicBezTo>
                    <a:pt x="9113729" y="4724737"/>
                    <a:pt x="9113729" y="4738707"/>
                    <a:pt x="9113729" y="4762837"/>
                  </a:cubicBezTo>
                  <a:cubicBezTo>
                    <a:pt x="9090869" y="4762837"/>
                    <a:pt x="9070549" y="4764107"/>
                    <a:pt x="9026225" y="4762837"/>
                  </a:cubicBezTo>
                  <a:cubicBezTo>
                    <a:pt x="8562187" y="4757757"/>
                    <a:pt x="8091010" y="4764107"/>
                    <a:pt x="7626972" y="4759027"/>
                  </a:cubicBezTo>
                  <a:cubicBezTo>
                    <a:pt x="7348549" y="4755217"/>
                    <a:pt x="7077266" y="4757757"/>
                    <a:pt x="6798843" y="4755217"/>
                  </a:cubicBezTo>
                  <a:cubicBezTo>
                    <a:pt x="6670340" y="4753947"/>
                    <a:pt x="6541837" y="4752677"/>
                    <a:pt x="6413335" y="4751407"/>
                  </a:cubicBezTo>
                  <a:cubicBezTo>
                    <a:pt x="6334805" y="4751407"/>
                    <a:pt x="6263415" y="4752677"/>
                    <a:pt x="6184885" y="4752677"/>
                  </a:cubicBezTo>
                  <a:cubicBezTo>
                    <a:pt x="5984992" y="4751407"/>
                    <a:pt x="5435285" y="4752677"/>
                    <a:pt x="5235392" y="4751407"/>
                  </a:cubicBezTo>
                  <a:cubicBezTo>
                    <a:pt x="5092611" y="4750137"/>
                    <a:pt x="2236993" y="4759027"/>
                    <a:pt x="2094212" y="4757757"/>
                  </a:cubicBezTo>
                  <a:cubicBezTo>
                    <a:pt x="2058517" y="4757757"/>
                    <a:pt x="2015683" y="4759027"/>
                    <a:pt x="1979988" y="4759027"/>
                  </a:cubicBezTo>
                  <a:cubicBezTo>
                    <a:pt x="1894319" y="4759027"/>
                    <a:pt x="1815790" y="4760297"/>
                    <a:pt x="1730121" y="4760297"/>
                  </a:cubicBezTo>
                  <a:cubicBezTo>
                    <a:pt x="1515950" y="4760297"/>
                    <a:pt x="1308917" y="4759027"/>
                    <a:pt x="1094746" y="4757757"/>
                  </a:cubicBezTo>
                  <a:cubicBezTo>
                    <a:pt x="966243" y="4756487"/>
                    <a:pt x="837740" y="4755217"/>
                    <a:pt x="716377" y="4753947"/>
                  </a:cubicBezTo>
                  <a:cubicBezTo>
                    <a:pt x="487927" y="4752677"/>
                    <a:pt x="259478" y="4751407"/>
                    <a:pt x="48260" y="4751407"/>
                  </a:cubicBezTo>
                  <a:cubicBezTo>
                    <a:pt x="38100" y="4751407"/>
                    <a:pt x="29210" y="4751407"/>
                    <a:pt x="19050" y="4750137"/>
                  </a:cubicBezTo>
                  <a:cubicBezTo>
                    <a:pt x="10160" y="4748867"/>
                    <a:pt x="5080" y="4742517"/>
                    <a:pt x="7620" y="4733627"/>
                  </a:cubicBezTo>
                  <a:cubicBezTo>
                    <a:pt x="16510" y="4701658"/>
                    <a:pt x="12700" y="4608862"/>
                    <a:pt x="11430" y="4512354"/>
                  </a:cubicBezTo>
                  <a:cubicBezTo>
                    <a:pt x="10160" y="4315627"/>
                    <a:pt x="6350" y="4122612"/>
                    <a:pt x="7620" y="3925885"/>
                  </a:cubicBezTo>
                  <a:cubicBezTo>
                    <a:pt x="5080" y="3680904"/>
                    <a:pt x="0" y="648338"/>
                    <a:pt x="7620" y="399646"/>
                  </a:cubicBezTo>
                  <a:cubicBezTo>
                    <a:pt x="8890" y="351392"/>
                    <a:pt x="7620" y="299426"/>
                    <a:pt x="8890" y="251173"/>
                  </a:cubicBezTo>
                  <a:cubicBezTo>
                    <a:pt x="10160" y="173224"/>
                    <a:pt x="12700" y="87852"/>
                    <a:pt x="13970" y="44450"/>
                  </a:cubicBezTo>
                  <a:cubicBezTo>
                    <a:pt x="13970" y="41910"/>
                    <a:pt x="15240" y="39370"/>
                    <a:pt x="16510" y="38100"/>
                  </a:cubicBezTo>
                  <a:cubicBezTo>
                    <a:pt x="38100" y="35560"/>
                    <a:pt x="81002" y="30480"/>
                    <a:pt x="195226" y="29210"/>
                  </a:cubicBezTo>
                  <a:cubicBezTo>
                    <a:pt x="387981" y="25400"/>
                    <a:pt x="580735" y="22860"/>
                    <a:pt x="780628" y="20320"/>
                  </a:cubicBezTo>
                  <a:cubicBezTo>
                    <a:pt x="916270" y="17780"/>
                    <a:pt x="1051912" y="16510"/>
                    <a:pt x="1180415" y="13970"/>
                  </a:cubicBezTo>
                  <a:cubicBezTo>
                    <a:pt x="1308917" y="11430"/>
                    <a:pt x="1444559" y="8890"/>
                    <a:pt x="1573062" y="8890"/>
                  </a:cubicBezTo>
                  <a:cubicBezTo>
                    <a:pt x="1715843" y="7620"/>
                    <a:pt x="1858624" y="10160"/>
                    <a:pt x="2001405" y="8890"/>
                  </a:cubicBezTo>
                  <a:cubicBezTo>
                    <a:pt x="2179881" y="8890"/>
                    <a:pt x="5413868" y="6350"/>
                    <a:pt x="5592344" y="5080"/>
                  </a:cubicBezTo>
                  <a:cubicBezTo>
                    <a:pt x="5763682" y="3810"/>
                    <a:pt x="5935019" y="2540"/>
                    <a:pt x="6113495" y="2540"/>
                  </a:cubicBezTo>
                  <a:cubicBezTo>
                    <a:pt x="6406196" y="1270"/>
                    <a:pt x="6691758" y="0"/>
                    <a:pt x="6984458" y="0"/>
                  </a:cubicBezTo>
                  <a:cubicBezTo>
                    <a:pt x="7105822" y="0"/>
                    <a:pt x="7234324" y="2540"/>
                    <a:pt x="7355688" y="2540"/>
                  </a:cubicBezTo>
                  <a:cubicBezTo>
                    <a:pt x="7691224" y="3810"/>
                    <a:pt x="8033897" y="5080"/>
                    <a:pt x="8369433" y="7620"/>
                  </a:cubicBezTo>
                  <a:cubicBezTo>
                    <a:pt x="8547909" y="8890"/>
                    <a:pt x="8726385" y="12700"/>
                    <a:pt x="8904861" y="16510"/>
                  </a:cubicBezTo>
                  <a:cubicBezTo>
                    <a:pt x="8947695" y="16510"/>
                    <a:pt x="8990530" y="16510"/>
                    <a:pt x="9026225" y="16510"/>
                  </a:cubicBezTo>
                  <a:cubicBezTo>
                    <a:pt x="9061659" y="17780"/>
                    <a:pt x="9070549" y="20320"/>
                    <a:pt x="9080709" y="21590"/>
                  </a:cubicBezTo>
                  <a:close/>
                  <a:moveTo>
                    <a:pt x="9090869" y="4746327"/>
                  </a:moveTo>
                  <a:cubicBezTo>
                    <a:pt x="9092139" y="4729817"/>
                    <a:pt x="9093409" y="4717117"/>
                    <a:pt x="9093409" y="4704417"/>
                  </a:cubicBezTo>
                  <a:cubicBezTo>
                    <a:pt x="9092139" y="4497507"/>
                    <a:pt x="9090869" y="4300780"/>
                    <a:pt x="9090869" y="4089205"/>
                  </a:cubicBezTo>
                  <a:cubicBezTo>
                    <a:pt x="9090869" y="3992698"/>
                    <a:pt x="9093409" y="3896190"/>
                    <a:pt x="9092139" y="3799683"/>
                  </a:cubicBezTo>
                  <a:cubicBezTo>
                    <a:pt x="9092139" y="3710599"/>
                    <a:pt x="9090869" y="3617803"/>
                    <a:pt x="9089599" y="3528719"/>
                  </a:cubicBezTo>
                  <a:cubicBezTo>
                    <a:pt x="9084519" y="3391381"/>
                    <a:pt x="9073089" y="548119"/>
                    <a:pt x="9073089" y="410781"/>
                  </a:cubicBezTo>
                  <a:cubicBezTo>
                    <a:pt x="9070549" y="295715"/>
                    <a:pt x="9068009" y="176936"/>
                    <a:pt x="9065469" y="63500"/>
                  </a:cubicBezTo>
                  <a:cubicBezTo>
                    <a:pt x="9064199" y="44450"/>
                    <a:pt x="9062929" y="43180"/>
                    <a:pt x="9004808" y="41910"/>
                  </a:cubicBezTo>
                  <a:cubicBezTo>
                    <a:pt x="8983391" y="41910"/>
                    <a:pt x="8969112" y="41910"/>
                    <a:pt x="8947695" y="40640"/>
                  </a:cubicBezTo>
                  <a:cubicBezTo>
                    <a:pt x="8769220" y="36830"/>
                    <a:pt x="8583604" y="31750"/>
                    <a:pt x="8405128" y="30480"/>
                  </a:cubicBezTo>
                  <a:cubicBezTo>
                    <a:pt x="7969646" y="26670"/>
                    <a:pt x="7527026" y="25400"/>
                    <a:pt x="7091544" y="22860"/>
                  </a:cubicBezTo>
                  <a:cubicBezTo>
                    <a:pt x="7027293" y="22860"/>
                    <a:pt x="6955903" y="22860"/>
                    <a:pt x="6891651" y="22860"/>
                  </a:cubicBezTo>
                  <a:cubicBezTo>
                    <a:pt x="6784565" y="22860"/>
                    <a:pt x="6677479" y="22860"/>
                    <a:pt x="6577533" y="22860"/>
                  </a:cubicBezTo>
                  <a:cubicBezTo>
                    <a:pt x="6349084" y="22860"/>
                    <a:pt x="6120634" y="22860"/>
                    <a:pt x="5899323" y="24130"/>
                  </a:cubicBezTo>
                  <a:cubicBezTo>
                    <a:pt x="5706569" y="25400"/>
                    <a:pt x="2458304" y="29210"/>
                    <a:pt x="2265550" y="29210"/>
                  </a:cubicBezTo>
                  <a:cubicBezTo>
                    <a:pt x="1951432" y="29210"/>
                    <a:pt x="1637314" y="26670"/>
                    <a:pt x="1323196" y="33020"/>
                  </a:cubicBezTo>
                  <a:cubicBezTo>
                    <a:pt x="1158998" y="36830"/>
                    <a:pt x="1001939" y="36830"/>
                    <a:pt x="844880" y="38100"/>
                  </a:cubicBezTo>
                  <a:cubicBezTo>
                    <a:pt x="573596" y="41910"/>
                    <a:pt x="302312" y="45720"/>
                    <a:pt x="49530" y="50800"/>
                  </a:cubicBezTo>
                  <a:cubicBezTo>
                    <a:pt x="36830" y="50800"/>
                    <a:pt x="34290" y="53340"/>
                    <a:pt x="33020" y="76717"/>
                  </a:cubicBezTo>
                  <a:cubicBezTo>
                    <a:pt x="31750" y="143530"/>
                    <a:pt x="31750" y="210343"/>
                    <a:pt x="30480" y="277156"/>
                  </a:cubicBezTo>
                  <a:cubicBezTo>
                    <a:pt x="29210" y="388510"/>
                    <a:pt x="26670" y="496154"/>
                    <a:pt x="25400" y="607508"/>
                  </a:cubicBezTo>
                  <a:cubicBezTo>
                    <a:pt x="20320" y="726287"/>
                    <a:pt x="26670" y="3628939"/>
                    <a:pt x="29210" y="3747717"/>
                  </a:cubicBezTo>
                  <a:cubicBezTo>
                    <a:pt x="29210" y="3873919"/>
                    <a:pt x="29210" y="4003833"/>
                    <a:pt x="30480" y="4130036"/>
                  </a:cubicBezTo>
                  <a:cubicBezTo>
                    <a:pt x="30480" y="4222831"/>
                    <a:pt x="33020" y="4315627"/>
                    <a:pt x="33020" y="4408423"/>
                  </a:cubicBezTo>
                  <a:cubicBezTo>
                    <a:pt x="33020" y="4508642"/>
                    <a:pt x="33020" y="4608862"/>
                    <a:pt x="31750" y="4704417"/>
                  </a:cubicBezTo>
                  <a:cubicBezTo>
                    <a:pt x="31750" y="4708227"/>
                    <a:pt x="31750" y="4710767"/>
                    <a:pt x="31750" y="4714577"/>
                  </a:cubicBezTo>
                  <a:cubicBezTo>
                    <a:pt x="31750" y="4724737"/>
                    <a:pt x="35560" y="4728547"/>
                    <a:pt x="44450" y="4728547"/>
                  </a:cubicBezTo>
                  <a:cubicBezTo>
                    <a:pt x="95280" y="4728547"/>
                    <a:pt x="195226" y="4729817"/>
                    <a:pt x="288034" y="4729817"/>
                  </a:cubicBezTo>
                  <a:cubicBezTo>
                    <a:pt x="423676" y="4729817"/>
                    <a:pt x="566457" y="4727277"/>
                    <a:pt x="702099" y="4729817"/>
                  </a:cubicBezTo>
                  <a:cubicBezTo>
                    <a:pt x="923409" y="4733627"/>
                    <a:pt x="1144720" y="4736167"/>
                    <a:pt x="1366030" y="4734897"/>
                  </a:cubicBezTo>
                  <a:cubicBezTo>
                    <a:pt x="1508811" y="4733627"/>
                    <a:pt x="1644453" y="4736167"/>
                    <a:pt x="1787234" y="4736167"/>
                  </a:cubicBezTo>
                  <a:cubicBezTo>
                    <a:pt x="1994266" y="4736167"/>
                    <a:pt x="2201298" y="4734897"/>
                    <a:pt x="2408330" y="4736167"/>
                  </a:cubicBezTo>
                  <a:cubicBezTo>
                    <a:pt x="2715309" y="4737437"/>
                    <a:pt x="6084938" y="4727277"/>
                    <a:pt x="6399056" y="4729817"/>
                  </a:cubicBezTo>
                  <a:cubicBezTo>
                    <a:pt x="6534699" y="4731087"/>
                    <a:pt x="6670340" y="4732357"/>
                    <a:pt x="6798843" y="4732357"/>
                  </a:cubicBezTo>
                  <a:cubicBezTo>
                    <a:pt x="7034432" y="4734897"/>
                    <a:pt x="7262881" y="4731087"/>
                    <a:pt x="7498470" y="4734897"/>
                  </a:cubicBezTo>
                  <a:cubicBezTo>
                    <a:pt x="7691224" y="4737437"/>
                    <a:pt x="7883978" y="4737437"/>
                    <a:pt x="8076732" y="4739977"/>
                  </a:cubicBezTo>
                  <a:cubicBezTo>
                    <a:pt x="8362294" y="4743787"/>
                    <a:pt x="8647856" y="4746327"/>
                    <a:pt x="8933418" y="4747597"/>
                  </a:cubicBezTo>
                  <a:cubicBezTo>
                    <a:pt x="9040503" y="4747597"/>
                    <a:pt x="9070549" y="4746327"/>
                    <a:pt x="9090869" y="4746327"/>
                  </a:cubicBezTo>
                  <a:close/>
                </a:path>
              </a:pathLst>
            </a:custGeom>
            <a:solidFill>
              <a:srgbClr val="FFFFFF"/>
            </a:solidFill>
          </p:spPr>
          <p:txBody>
            <a:bodyPr/>
            <a:lstStyle/>
            <a:p>
              <a:endParaRPr lang="en-US"/>
            </a:p>
          </p:txBody>
        </p:sp>
      </p:grpSp>
      <p:grpSp>
        <p:nvGrpSpPr>
          <p:cNvPr id="7" name="Group 7"/>
          <p:cNvGrpSpPr/>
          <p:nvPr/>
        </p:nvGrpSpPr>
        <p:grpSpPr>
          <a:xfrm rot="-10800000">
            <a:off x="692443" y="1235924"/>
            <a:ext cx="10565718" cy="939465"/>
            <a:chOff x="0" y="0"/>
            <a:chExt cx="7328702" cy="651641"/>
          </a:xfrm>
        </p:grpSpPr>
        <p:sp>
          <p:nvSpPr>
            <p:cNvPr id="8" name="Freeform 8"/>
            <p:cNvSpPr/>
            <p:nvPr/>
          </p:nvSpPr>
          <p:spPr>
            <a:xfrm>
              <a:off x="10160" y="16510"/>
              <a:ext cx="7305842" cy="623701"/>
            </a:xfrm>
            <a:custGeom>
              <a:avLst/>
              <a:gdLst/>
              <a:ahLst/>
              <a:cxnLst/>
              <a:rect l="l" t="t" r="r" b="b"/>
              <a:pathLst>
                <a:path w="7305842" h="623701">
                  <a:moveTo>
                    <a:pt x="7305842" y="623701"/>
                  </a:moveTo>
                  <a:lnTo>
                    <a:pt x="0" y="616081"/>
                  </a:lnTo>
                  <a:lnTo>
                    <a:pt x="0" y="229543"/>
                  </a:lnTo>
                  <a:lnTo>
                    <a:pt x="17780" y="19050"/>
                  </a:lnTo>
                  <a:lnTo>
                    <a:pt x="3641250" y="0"/>
                  </a:lnTo>
                  <a:lnTo>
                    <a:pt x="7286792" y="5080"/>
                  </a:lnTo>
                  <a:close/>
                </a:path>
              </a:pathLst>
            </a:custGeom>
            <a:solidFill>
              <a:srgbClr val="2A7DE1"/>
            </a:solidFill>
          </p:spPr>
          <p:txBody>
            <a:bodyPr/>
            <a:lstStyle/>
            <a:p>
              <a:endParaRPr lang="en-US"/>
            </a:p>
          </p:txBody>
        </p:sp>
        <p:sp>
          <p:nvSpPr>
            <p:cNvPr id="9" name="Freeform 9"/>
            <p:cNvSpPr/>
            <p:nvPr/>
          </p:nvSpPr>
          <p:spPr>
            <a:xfrm>
              <a:off x="-3810" y="0"/>
              <a:ext cx="7335052" cy="650371"/>
            </a:xfrm>
            <a:custGeom>
              <a:avLst/>
              <a:gdLst/>
              <a:ahLst/>
              <a:cxnLst/>
              <a:rect l="l" t="t" r="r" b="b"/>
              <a:pathLst>
                <a:path w="7335052" h="650371">
                  <a:moveTo>
                    <a:pt x="7300762" y="21590"/>
                  </a:moveTo>
                  <a:cubicBezTo>
                    <a:pt x="7302032" y="34290"/>
                    <a:pt x="7302032" y="44450"/>
                    <a:pt x="7303302" y="54610"/>
                  </a:cubicBezTo>
                  <a:cubicBezTo>
                    <a:pt x="7305842" y="72454"/>
                    <a:pt x="7307112" y="84195"/>
                    <a:pt x="7309652" y="95517"/>
                  </a:cubicBezTo>
                  <a:cubicBezTo>
                    <a:pt x="7309652" y="111871"/>
                    <a:pt x="7322352" y="434327"/>
                    <a:pt x="7328702" y="450681"/>
                  </a:cubicBezTo>
                  <a:cubicBezTo>
                    <a:pt x="7335052" y="475421"/>
                    <a:pt x="7331242" y="500580"/>
                    <a:pt x="7331242" y="525320"/>
                  </a:cubicBezTo>
                  <a:cubicBezTo>
                    <a:pt x="7331242" y="547124"/>
                    <a:pt x="7332512" y="567252"/>
                    <a:pt x="7333782" y="589411"/>
                  </a:cubicBezTo>
                  <a:cubicBezTo>
                    <a:pt x="7333782" y="611001"/>
                    <a:pt x="7333782" y="624971"/>
                    <a:pt x="7333782" y="649101"/>
                  </a:cubicBezTo>
                  <a:cubicBezTo>
                    <a:pt x="7310922" y="649101"/>
                    <a:pt x="7290602" y="650371"/>
                    <a:pt x="7252052" y="649101"/>
                  </a:cubicBezTo>
                  <a:cubicBezTo>
                    <a:pt x="6879768" y="644021"/>
                    <a:pt x="6501757" y="650371"/>
                    <a:pt x="6129474" y="645291"/>
                  </a:cubicBezTo>
                  <a:cubicBezTo>
                    <a:pt x="5906104" y="641481"/>
                    <a:pt x="5688461" y="644021"/>
                    <a:pt x="5465091" y="641481"/>
                  </a:cubicBezTo>
                  <a:cubicBezTo>
                    <a:pt x="5361997" y="640211"/>
                    <a:pt x="5258903" y="638941"/>
                    <a:pt x="5155809" y="637671"/>
                  </a:cubicBezTo>
                  <a:cubicBezTo>
                    <a:pt x="5092807" y="637671"/>
                    <a:pt x="5035533" y="638941"/>
                    <a:pt x="4972531" y="638941"/>
                  </a:cubicBezTo>
                  <a:cubicBezTo>
                    <a:pt x="4812163" y="637671"/>
                    <a:pt x="4371150" y="638941"/>
                    <a:pt x="4210782" y="637671"/>
                  </a:cubicBezTo>
                  <a:cubicBezTo>
                    <a:pt x="4096233" y="636401"/>
                    <a:pt x="1805257" y="645291"/>
                    <a:pt x="1690708" y="644021"/>
                  </a:cubicBezTo>
                  <a:cubicBezTo>
                    <a:pt x="1662071" y="644021"/>
                    <a:pt x="1627707" y="645291"/>
                    <a:pt x="1599069" y="645291"/>
                  </a:cubicBezTo>
                  <a:cubicBezTo>
                    <a:pt x="1530340" y="645291"/>
                    <a:pt x="1467338" y="646561"/>
                    <a:pt x="1398609" y="646561"/>
                  </a:cubicBezTo>
                  <a:cubicBezTo>
                    <a:pt x="1226786" y="646561"/>
                    <a:pt x="1060690" y="645291"/>
                    <a:pt x="888867" y="644021"/>
                  </a:cubicBezTo>
                  <a:cubicBezTo>
                    <a:pt x="785773" y="642751"/>
                    <a:pt x="682679" y="641481"/>
                    <a:pt x="585312" y="640211"/>
                  </a:cubicBezTo>
                  <a:cubicBezTo>
                    <a:pt x="402034" y="638941"/>
                    <a:pt x="218756" y="637671"/>
                    <a:pt x="48260" y="637671"/>
                  </a:cubicBezTo>
                  <a:cubicBezTo>
                    <a:pt x="38100" y="637671"/>
                    <a:pt x="29210" y="637671"/>
                    <a:pt x="19050" y="636401"/>
                  </a:cubicBezTo>
                  <a:cubicBezTo>
                    <a:pt x="10160" y="635131"/>
                    <a:pt x="5080" y="628781"/>
                    <a:pt x="7620" y="619891"/>
                  </a:cubicBezTo>
                  <a:cubicBezTo>
                    <a:pt x="16510" y="588218"/>
                    <a:pt x="12700" y="577735"/>
                    <a:pt x="11430" y="566832"/>
                  </a:cubicBezTo>
                  <a:cubicBezTo>
                    <a:pt x="10160" y="544608"/>
                    <a:pt x="6350" y="522804"/>
                    <a:pt x="7620" y="500580"/>
                  </a:cubicBezTo>
                  <a:cubicBezTo>
                    <a:pt x="5080" y="472905"/>
                    <a:pt x="0" y="130321"/>
                    <a:pt x="7620" y="102226"/>
                  </a:cubicBezTo>
                  <a:cubicBezTo>
                    <a:pt x="8890" y="96775"/>
                    <a:pt x="7620" y="90905"/>
                    <a:pt x="8890" y="85453"/>
                  </a:cubicBezTo>
                  <a:cubicBezTo>
                    <a:pt x="10160" y="76648"/>
                    <a:pt x="12700" y="67003"/>
                    <a:pt x="13970" y="44450"/>
                  </a:cubicBezTo>
                  <a:cubicBezTo>
                    <a:pt x="13970" y="41910"/>
                    <a:pt x="15240" y="39370"/>
                    <a:pt x="16510" y="38100"/>
                  </a:cubicBezTo>
                  <a:cubicBezTo>
                    <a:pt x="38100" y="35560"/>
                    <a:pt x="75570" y="30480"/>
                    <a:pt x="167209" y="29210"/>
                  </a:cubicBezTo>
                  <a:cubicBezTo>
                    <a:pt x="321850" y="25400"/>
                    <a:pt x="476491" y="22860"/>
                    <a:pt x="636860" y="20320"/>
                  </a:cubicBezTo>
                  <a:cubicBezTo>
                    <a:pt x="745681" y="17780"/>
                    <a:pt x="854502" y="16510"/>
                    <a:pt x="957596" y="13970"/>
                  </a:cubicBezTo>
                  <a:cubicBezTo>
                    <a:pt x="1060690" y="11430"/>
                    <a:pt x="1169511" y="8890"/>
                    <a:pt x="1272605" y="8890"/>
                  </a:cubicBezTo>
                  <a:cubicBezTo>
                    <a:pt x="1387154" y="7620"/>
                    <a:pt x="1501703" y="10160"/>
                    <a:pt x="1616252" y="8890"/>
                  </a:cubicBezTo>
                  <a:cubicBezTo>
                    <a:pt x="1759438" y="8890"/>
                    <a:pt x="4353968" y="6350"/>
                    <a:pt x="4497154" y="5080"/>
                  </a:cubicBezTo>
                  <a:cubicBezTo>
                    <a:pt x="4634612" y="3810"/>
                    <a:pt x="4772071" y="2540"/>
                    <a:pt x="4915257" y="2540"/>
                  </a:cubicBezTo>
                  <a:cubicBezTo>
                    <a:pt x="5150082" y="1270"/>
                    <a:pt x="5379179" y="0"/>
                    <a:pt x="5614004" y="0"/>
                  </a:cubicBezTo>
                  <a:cubicBezTo>
                    <a:pt x="5711371" y="0"/>
                    <a:pt x="5814465" y="2540"/>
                    <a:pt x="5911831" y="2540"/>
                  </a:cubicBezTo>
                  <a:cubicBezTo>
                    <a:pt x="6181021" y="3810"/>
                    <a:pt x="6455937" y="5080"/>
                    <a:pt x="6725128" y="7620"/>
                  </a:cubicBezTo>
                  <a:cubicBezTo>
                    <a:pt x="6868313" y="8890"/>
                    <a:pt x="7011499" y="12700"/>
                    <a:pt x="7154685" y="16510"/>
                  </a:cubicBezTo>
                  <a:cubicBezTo>
                    <a:pt x="7189050" y="16510"/>
                    <a:pt x="7223415" y="16510"/>
                    <a:pt x="7252052" y="16510"/>
                  </a:cubicBezTo>
                  <a:cubicBezTo>
                    <a:pt x="7281712" y="17780"/>
                    <a:pt x="7290602" y="20320"/>
                    <a:pt x="7300762" y="21590"/>
                  </a:cubicBezTo>
                  <a:close/>
                  <a:moveTo>
                    <a:pt x="7310922" y="632591"/>
                  </a:moveTo>
                  <a:cubicBezTo>
                    <a:pt x="7312193" y="616081"/>
                    <a:pt x="7313462" y="603381"/>
                    <a:pt x="7313462" y="590681"/>
                  </a:cubicBezTo>
                  <a:cubicBezTo>
                    <a:pt x="7312193" y="565155"/>
                    <a:pt x="7310922" y="542931"/>
                    <a:pt x="7310922" y="519030"/>
                  </a:cubicBezTo>
                  <a:cubicBezTo>
                    <a:pt x="7310922" y="508128"/>
                    <a:pt x="7313462" y="497225"/>
                    <a:pt x="7312193" y="486323"/>
                  </a:cubicBezTo>
                  <a:cubicBezTo>
                    <a:pt x="7312193" y="476259"/>
                    <a:pt x="7310922" y="465776"/>
                    <a:pt x="7309652" y="455713"/>
                  </a:cubicBezTo>
                  <a:cubicBezTo>
                    <a:pt x="7304572" y="440198"/>
                    <a:pt x="7293143" y="118999"/>
                    <a:pt x="7293143" y="103484"/>
                  </a:cubicBezTo>
                  <a:cubicBezTo>
                    <a:pt x="7290602" y="90485"/>
                    <a:pt x="7288062" y="77067"/>
                    <a:pt x="7285522" y="63500"/>
                  </a:cubicBezTo>
                  <a:cubicBezTo>
                    <a:pt x="7284252" y="44450"/>
                    <a:pt x="7282982" y="43180"/>
                    <a:pt x="7234869" y="41910"/>
                  </a:cubicBezTo>
                  <a:cubicBezTo>
                    <a:pt x="7217688" y="41910"/>
                    <a:pt x="7206232" y="41910"/>
                    <a:pt x="7189050" y="40640"/>
                  </a:cubicBezTo>
                  <a:cubicBezTo>
                    <a:pt x="7045865" y="36830"/>
                    <a:pt x="6896950" y="31750"/>
                    <a:pt x="6753765" y="30480"/>
                  </a:cubicBezTo>
                  <a:cubicBezTo>
                    <a:pt x="6404391" y="26670"/>
                    <a:pt x="6049290" y="25400"/>
                    <a:pt x="5699916" y="22860"/>
                  </a:cubicBezTo>
                  <a:cubicBezTo>
                    <a:pt x="5648369" y="22860"/>
                    <a:pt x="5591095" y="22860"/>
                    <a:pt x="5539548" y="22860"/>
                  </a:cubicBezTo>
                  <a:cubicBezTo>
                    <a:pt x="5453636" y="22860"/>
                    <a:pt x="5367724" y="22860"/>
                    <a:pt x="5287540" y="22860"/>
                  </a:cubicBezTo>
                  <a:cubicBezTo>
                    <a:pt x="5104263" y="22860"/>
                    <a:pt x="4920984" y="22860"/>
                    <a:pt x="4743433" y="24130"/>
                  </a:cubicBezTo>
                  <a:cubicBezTo>
                    <a:pt x="4588793" y="25400"/>
                    <a:pt x="1982808" y="29210"/>
                    <a:pt x="1828167" y="29210"/>
                  </a:cubicBezTo>
                  <a:cubicBezTo>
                    <a:pt x="1576160" y="29210"/>
                    <a:pt x="1324152" y="26670"/>
                    <a:pt x="1072145" y="33020"/>
                  </a:cubicBezTo>
                  <a:cubicBezTo>
                    <a:pt x="940414" y="36830"/>
                    <a:pt x="814410" y="36830"/>
                    <a:pt x="688406" y="38100"/>
                  </a:cubicBezTo>
                  <a:cubicBezTo>
                    <a:pt x="470764" y="41910"/>
                    <a:pt x="253121" y="45720"/>
                    <a:pt x="49530" y="50800"/>
                  </a:cubicBezTo>
                  <a:cubicBezTo>
                    <a:pt x="36830" y="50800"/>
                    <a:pt x="34290" y="53340"/>
                    <a:pt x="33020" y="65745"/>
                  </a:cubicBezTo>
                  <a:cubicBezTo>
                    <a:pt x="31750" y="73293"/>
                    <a:pt x="31750" y="80841"/>
                    <a:pt x="30480" y="88389"/>
                  </a:cubicBezTo>
                  <a:cubicBezTo>
                    <a:pt x="29210" y="100968"/>
                    <a:pt x="26670" y="113128"/>
                    <a:pt x="25400" y="125708"/>
                  </a:cubicBezTo>
                  <a:cubicBezTo>
                    <a:pt x="20320" y="139126"/>
                    <a:pt x="26670" y="467034"/>
                    <a:pt x="29210" y="480452"/>
                  </a:cubicBezTo>
                  <a:cubicBezTo>
                    <a:pt x="29210" y="494709"/>
                    <a:pt x="29210" y="509385"/>
                    <a:pt x="30480" y="523642"/>
                  </a:cubicBezTo>
                  <a:cubicBezTo>
                    <a:pt x="30480" y="534125"/>
                    <a:pt x="33020" y="544608"/>
                    <a:pt x="33020" y="555091"/>
                  </a:cubicBezTo>
                  <a:cubicBezTo>
                    <a:pt x="33020" y="566413"/>
                    <a:pt x="33020" y="577735"/>
                    <a:pt x="31750" y="590681"/>
                  </a:cubicBezTo>
                  <a:cubicBezTo>
                    <a:pt x="31750" y="594491"/>
                    <a:pt x="31750" y="597031"/>
                    <a:pt x="31750" y="600841"/>
                  </a:cubicBezTo>
                  <a:cubicBezTo>
                    <a:pt x="31750" y="611001"/>
                    <a:pt x="35560" y="614811"/>
                    <a:pt x="44450" y="614811"/>
                  </a:cubicBezTo>
                  <a:cubicBezTo>
                    <a:pt x="87025" y="614811"/>
                    <a:pt x="167209" y="616081"/>
                    <a:pt x="241666" y="616081"/>
                  </a:cubicBezTo>
                  <a:cubicBezTo>
                    <a:pt x="350488" y="616081"/>
                    <a:pt x="465036" y="613541"/>
                    <a:pt x="573858" y="616081"/>
                  </a:cubicBezTo>
                  <a:cubicBezTo>
                    <a:pt x="751408" y="619891"/>
                    <a:pt x="928959" y="622431"/>
                    <a:pt x="1106510" y="621161"/>
                  </a:cubicBezTo>
                  <a:cubicBezTo>
                    <a:pt x="1221058" y="619891"/>
                    <a:pt x="1329880" y="622431"/>
                    <a:pt x="1444428" y="622431"/>
                  </a:cubicBezTo>
                  <a:cubicBezTo>
                    <a:pt x="1610524" y="622431"/>
                    <a:pt x="1776620" y="621161"/>
                    <a:pt x="1942716" y="622431"/>
                  </a:cubicBezTo>
                  <a:cubicBezTo>
                    <a:pt x="2188996" y="623701"/>
                    <a:pt x="4892347" y="613541"/>
                    <a:pt x="5144354" y="616081"/>
                  </a:cubicBezTo>
                  <a:cubicBezTo>
                    <a:pt x="5253176" y="617351"/>
                    <a:pt x="5361997" y="618621"/>
                    <a:pt x="5465091" y="618621"/>
                  </a:cubicBezTo>
                  <a:cubicBezTo>
                    <a:pt x="5654097" y="621161"/>
                    <a:pt x="5837374" y="617351"/>
                    <a:pt x="6026380" y="621161"/>
                  </a:cubicBezTo>
                  <a:cubicBezTo>
                    <a:pt x="6181021" y="623701"/>
                    <a:pt x="6335661" y="623701"/>
                    <a:pt x="6490302" y="626241"/>
                  </a:cubicBezTo>
                  <a:cubicBezTo>
                    <a:pt x="6719400" y="630051"/>
                    <a:pt x="6948498" y="632591"/>
                    <a:pt x="7177595" y="633861"/>
                  </a:cubicBezTo>
                  <a:cubicBezTo>
                    <a:pt x="7263507" y="633861"/>
                    <a:pt x="7290602" y="632591"/>
                    <a:pt x="7310922" y="632591"/>
                  </a:cubicBezTo>
                  <a:close/>
                </a:path>
              </a:pathLst>
            </a:custGeom>
            <a:solidFill>
              <a:srgbClr val="2A7DE1"/>
            </a:solidFill>
          </p:spPr>
          <p:txBody>
            <a:bodyPr/>
            <a:lstStyle/>
            <a:p>
              <a:endParaRPr lang="en-US"/>
            </a:p>
          </p:txBody>
        </p:sp>
      </p:grpSp>
      <p:sp>
        <p:nvSpPr>
          <p:cNvPr id="10" name="Freeform 10"/>
          <p:cNvSpPr/>
          <p:nvPr/>
        </p:nvSpPr>
        <p:spPr>
          <a:xfrm rot="4103720">
            <a:off x="12676127" y="4975983"/>
            <a:ext cx="2349561" cy="2311114"/>
          </a:xfrm>
          <a:custGeom>
            <a:avLst/>
            <a:gdLst/>
            <a:ahLst/>
            <a:cxnLst/>
            <a:rect l="l" t="t" r="r" b="b"/>
            <a:pathLst>
              <a:path w="2936951" h="2888892">
                <a:moveTo>
                  <a:pt x="0" y="0"/>
                </a:moveTo>
                <a:lnTo>
                  <a:pt x="2936951" y="0"/>
                </a:lnTo>
                <a:lnTo>
                  <a:pt x="2936951" y="2888892"/>
                </a:lnTo>
                <a:lnTo>
                  <a:pt x="0" y="28888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rot="3074863">
            <a:off x="13903309" y="2869308"/>
            <a:ext cx="1541116" cy="1541116"/>
          </a:xfrm>
          <a:custGeom>
            <a:avLst/>
            <a:gdLst/>
            <a:ahLst/>
            <a:cxnLst/>
            <a:rect l="l" t="t" r="r" b="b"/>
            <a:pathLst>
              <a:path w="1926395" h="1926395">
                <a:moveTo>
                  <a:pt x="0" y="0"/>
                </a:moveTo>
                <a:lnTo>
                  <a:pt x="1926395" y="0"/>
                </a:lnTo>
                <a:lnTo>
                  <a:pt x="1926395" y="1926394"/>
                </a:lnTo>
                <a:lnTo>
                  <a:pt x="0" y="1926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728216">
            <a:off x="2572875" y="-1019493"/>
            <a:ext cx="1935182" cy="2038986"/>
          </a:xfrm>
          <a:custGeom>
            <a:avLst/>
            <a:gdLst/>
            <a:ahLst/>
            <a:cxnLst/>
            <a:rect l="l" t="t" r="r" b="b"/>
            <a:pathLst>
              <a:path w="2418978" h="2548732">
                <a:moveTo>
                  <a:pt x="0" y="0"/>
                </a:moveTo>
                <a:lnTo>
                  <a:pt x="2418978" y="0"/>
                </a:lnTo>
                <a:lnTo>
                  <a:pt x="2418978" y="2548732"/>
                </a:lnTo>
                <a:lnTo>
                  <a:pt x="0" y="25487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rot="-4014647" flipH="1">
            <a:off x="12600555" y="6238262"/>
            <a:ext cx="1705374" cy="2931112"/>
          </a:xfrm>
          <a:custGeom>
            <a:avLst/>
            <a:gdLst/>
            <a:ahLst/>
            <a:cxnLst/>
            <a:rect l="l" t="t" r="r" b="b"/>
            <a:pathLst>
              <a:path w="2131718" h="3663890">
                <a:moveTo>
                  <a:pt x="2131718" y="0"/>
                </a:moveTo>
                <a:lnTo>
                  <a:pt x="0" y="0"/>
                </a:lnTo>
                <a:lnTo>
                  <a:pt x="0" y="3663890"/>
                </a:lnTo>
                <a:lnTo>
                  <a:pt x="2131718" y="3663890"/>
                </a:lnTo>
                <a:lnTo>
                  <a:pt x="213171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14"/>
          <p:cNvSpPr txBox="1"/>
          <p:nvPr/>
        </p:nvSpPr>
        <p:spPr>
          <a:xfrm>
            <a:off x="1393232" y="1311805"/>
            <a:ext cx="7585168" cy="703882"/>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algn="ctr">
              <a:lnSpc>
                <a:spcPts val="5723"/>
              </a:lnSpc>
            </a:pPr>
            <a:r>
              <a:rPr lang="en-US" sz="4088" spc="-82">
                <a:solidFill>
                  <a:srgbClr val="FFFFFF"/>
                </a:solidFill>
                <a:latin typeface="ไอติม"/>
              </a:rPr>
              <a:t>Tiên lượng và Phòng ngừa</a:t>
            </a:r>
          </a:p>
        </p:txBody>
      </p:sp>
      <p:sp>
        <p:nvSpPr>
          <p:cNvPr id="15" name="TextBox 15"/>
          <p:cNvSpPr txBox="1"/>
          <p:nvPr/>
        </p:nvSpPr>
        <p:spPr>
          <a:xfrm>
            <a:off x="949282" y="2573091"/>
            <a:ext cx="10821408" cy="4101997"/>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562217" lvl="1" indent="-281108" algn="l">
              <a:lnSpc>
                <a:spcPts val="3646"/>
              </a:lnSpc>
              <a:buFont typeface="Arial"/>
              <a:buChar char="•"/>
            </a:pPr>
            <a:r>
              <a:rPr lang="en-US" sz="2604" spc="198">
                <a:solidFill>
                  <a:srgbClr val="082A44"/>
                </a:solidFill>
                <a:latin typeface="ไอติม"/>
              </a:rPr>
              <a:t>Tiên lượng:</a:t>
            </a:r>
          </a:p>
          <a:p>
            <a:pPr algn="l">
              <a:lnSpc>
                <a:spcPts val="3646"/>
              </a:lnSpc>
              <a:spcBef>
                <a:spcPct val="0"/>
              </a:spcBef>
            </a:pPr>
            <a:r>
              <a:rPr lang="en-US" sz="2604" spc="198">
                <a:solidFill>
                  <a:srgbClr val="082A44"/>
                </a:solidFill>
                <a:latin typeface="ไอติม"/>
              </a:rPr>
              <a:t>Phụ thuộc vào giai đoạn chẩn đoán và khả năng đáp ứng điều trị.</a:t>
            </a:r>
          </a:p>
          <a:p>
            <a:pPr algn="l">
              <a:lnSpc>
                <a:spcPts val="3646"/>
              </a:lnSpc>
              <a:spcBef>
                <a:spcPct val="0"/>
              </a:spcBef>
            </a:pPr>
            <a:r>
              <a:rPr lang="en-US" sz="2604" spc="198">
                <a:solidFill>
                  <a:srgbClr val="082A44"/>
                </a:solidFill>
                <a:latin typeface="ไอติม"/>
              </a:rPr>
              <a:t>Phòng ngừa:</a:t>
            </a:r>
          </a:p>
          <a:p>
            <a:pPr marL="562217" lvl="1" indent="-281108" algn="l">
              <a:lnSpc>
                <a:spcPts val="3646"/>
              </a:lnSpc>
              <a:buFont typeface="Arial"/>
              <a:buChar char="•"/>
            </a:pPr>
            <a:r>
              <a:rPr lang="en-US" sz="2604" spc="198">
                <a:solidFill>
                  <a:srgbClr val="082A44"/>
                </a:solidFill>
                <a:latin typeface="ไอติม"/>
              </a:rPr>
              <a:t>Không hút thuốc.</a:t>
            </a:r>
          </a:p>
          <a:p>
            <a:pPr algn="l">
              <a:lnSpc>
                <a:spcPts val="3646"/>
              </a:lnSpc>
              <a:spcBef>
                <a:spcPct val="0"/>
              </a:spcBef>
            </a:pPr>
            <a:r>
              <a:rPr lang="en-US" sz="2604" spc="198">
                <a:solidFill>
                  <a:srgbClr val="082A44"/>
                </a:solidFill>
                <a:latin typeface="ไอติม"/>
              </a:rPr>
              <a:t>Kiểm tra môi trường làm việc: Giảm thiểu tiếp xúc với chất gây ung thư.</a:t>
            </a:r>
          </a:p>
          <a:p>
            <a:pPr algn="l">
              <a:lnSpc>
                <a:spcPts val="3646"/>
              </a:lnSpc>
              <a:spcBef>
                <a:spcPct val="0"/>
              </a:spcBef>
            </a:pPr>
            <a:r>
              <a:rPr lang="en-US" sz="2604" spc="198">
                <a:solidFill>
                  <a:srgbClr val="082A44"/>
                </a:solidFill>
                <a:latin typeface="ไอติม"/>
              </a:rPr>
              <a:t>Kiểm tra radon: Giảm nồng độ radon trong nhà.</a:t>
            </a:r>
          </a:p>
          <a:p>
            <a:pPr algn="l">
              <a:lnSpc>
                <a:spcPts val="3646"/>
              </a:lnSpc>
              <a:spcBef>
                <a:spcPct val="0"/>
              </a:spcBef>
            </a:pPr>
            <a:r>
              <a:rPr lang="en-US" sz="2604" spc="198">
                <a:solidFill>
                  <a:srgbClr val="082A44"/>
                </a:solidFill>
                <a:latin typeface="ไอติม"/>
              </a:rPr>
              <a:t>Dinh dưỡng và lối sống lành mạnh: Tập thể dục và tránh ô nhiễm không khí.</a:t>
            </a:r>
          </a:p>
        </p:txBody>
      </p:sp>
    </p:spTree>
    <p:extLst>
      <p:ext uri="{BB962C8B-B14F-4D97-AF65-F5344CB8AC3E}">
        <p14:creationId xmlns:p14="http://schemas.microsoft.com/office/powerpoint/2010/main" val="221067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C86DD"/>
        </a:solidFill>
        <a:effectLst/>
      </p:bgPr>
    </p:bg>
    <p:spTree>
      <p:nvGrpSpPr>
        <p:cNvPr id="1" name=""/>
        <p:cNvGrpSpPr/>
        <p:nvPr/>
      </p:nvGrpSpPr>
      <p:grpSpPr>
        <a:xfrm>
          <a:off x="0" y="0"/>
          <a:ext cx="0" cy="0"/>
          <a:chOff x="0" y="0"/>
          <a:chExt cx="0" cy="0"/>
        </a:xfrm>
      </p:grpSpPr>
      <p:grpSp>
        <p:nvGrpSpPr>
          <p:cNvPr id="2" name="Group 2"/>
          <p:cNvGrpSpPr/>
          <p:nvPr/>
        </p:nvGrpSpPr>
        <p:grpSpPr>
          <a:xfrm>
            <a:off x="4088770" y="2374118"/>
            <a:ext cx="3072958" cy="5109499"/>
            <a:chOff x="0" y="0"/>
            <a:chExt cx="5121598" cy="8515832"/>
          </a:xfrm>
        </p:grpSpPr>
        <p:grpSp>
          <p:nvGrpSpPr>
            <p:cNvPr id="3" name="Group 3"/>
            <p:cNvGrpSpPr/>
            <p:nvPr/>
          </p:nvGrpSpPr>
          <p:grpSpPr>
            <a:xfrm>
              <a:off x="0" y="1121222"/>
              <a:ext cx="5121598" cy="7394610"/>
              <a:chOff x="0" y="0"/>
              <a:chExt cx="1494590" cy="2157903"/>
            </a:xfrm>
          </p:grpSpPr>
          <p:sp>
            <p:nvSpPr>
              <p:cNvPr id="4" name="Freeform 4"/>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5" name="TextBox 5"/>
              <p:cNvSpPr txBox="1"/>
              <p:nvPr/>
            </p:nvSpPr>
            <p:spPr>
              <a:xfrm>
                <a:off x="0" y="-38100"/>
                <a:ext cx="1494590" cy="2196003"/>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6" name="Group 6"/>
            <p:cNvGrpSpPr/>
            <p:nvPr/>
          </p:nvGrpSpPr>
          <p:grpSpPr>
            <a:xfrm>
              <a:off x="150601" y="1300761"/>
              <a:ext cx="4820396" cy="7048085"/>
              <a:chOff x="0" y="0"/>
              <a:chExt cx="1406693" cy="2056780"/>
            </a:xfrm>
          </p:grpSpPr>
          <p:sp>
            <p:nvSpPr>
              <p:cNvPr id="7" name="Freeform 7"/>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FF9DC6"/>
              </a:solidFill>
              <a:ln w="47625" cap="rnd">
                <a:solidFill>
                  <a:srgbClr val="1A1E2D"/>
                </a:solidFill>
                <a:prstDash val="solid"/>
                <a:round/>
              </a:ln>
            </p:spPr>
            <p:txBody>
              <a:bodyPr/>
              <a:lstStyle/>
              <a:p>
                <a:endParaRPr lang="en-US"/>
              </a:p>
            </p:txBody>
          </p:sp>
          <p:sp>
            <p:nvSpPr>
              <p:cNvPr id="8" name="TextBox 8"/>
              <p:cNvSpPr txBox="1"/>
              <p:nvPr/>
            </p:nvSpPr>
            <p:spPr>
              <a:xfrm>
                <a:off x="0" y="-38100"/>
                <a:ext cx="1406693" cy="2094880"/>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9" name="Group 9"/>
            <p:cNvGrpSpPr/>
            <p:nvPr/>
          </p:nvGrpSpPr>
          <p:grpSpPr>
            <a:xfrm>
              <a:off x="1396559" y="0"/>
              <a:ext cx="2242444" cy="22424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11" name="TextBox 11"/>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12" name="Group 12"/>
            <p:cNvGrpSpPr/>
            <p:nvPr/>
          </p:nvGrpSpPr>
          <p:grpSpPr>
            <a:xfrm>
              <a:off x="1553589" y="157030"/>
              <a:ext cx="1928384" cy="192838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9DC6"/>
              </a:solidFill>
              <a:ln w="47625" cap="rnd">
                <a:solidFill>
                  <a:srgbClr val="19274F"/>
                </a:solidFill>
                <a:prstDash val="solid"/>
                <a:round/>
              </a:ln>
            </p:spPr>
            <p:txBody>
              <a:bodyPr/>
              <a:lstStyle/>
              <a:p>
                <a:endParaRPr lang="en-US"/>
              </a:p>
            </p:txBody>
          </p:sp>
          <p:sp>
            <p:nvSpPr>
              <p:cNvPr id="14" name="TextBox 14"/>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sp>
          <p:nvSpPr>
            <p:cNvPr id="15" name="Freeform 15"/>
            <p:cNvSpPr/>
            <p:nvPr/>
          </p:nvSpPr>
          <p:spPr>
            <a:xfrm>
              <a:off x="1963849" y="526082"/>
              <a:ext cx="1107864" cy="1146560"/>
            </a:xfrm>
            <a:custGeom>
              <a:avLst/>
              <a:gdLst/>
              <a:ahLst/>
              <a:cxnLst/>
              <a:rect l="l" t="t" r="r" b="b"/>
              <a:pathLst>
                <a:path w="1107864" h="1146560">
                  <a:moveTo>
                    <a:pt x="0" y="0"/>
                  </a:moveTo>
                  <a:lnTo>
                    <a:pt x="1107864" y="0"/>
                  </a:lnTo>
                  <a:lnTo>
                    <a:pt x="1107864" y="1146560"/>
                  </a:lnTo>
                  <a:lnTo>
                    <a:pt x="0" y="1146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6" name="TextBox 16"/>
          <p:cNvSpPr txBox="1"/>
          <p:nvPr/>
        </p:nvSpPr>
        <p:spPr>
          <a:xfrm>
            <a:off x="4241822" y="3881411"/>
            <a:ext cx="2766853" cy="42722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3343"/>
              </a:lnSpc>
              <a:spcBef>
                <a:spcPct val="0"/>
              </a:spcBef>
            </a:pPr>
            <a:r>
              <a:rPr lang="en-US" sz="3039">
                <a:solidFill>
                  <a:srgbClr val="19274F"/>
                </a:solidFill>
                <a:latin typeface="Cabin Bold"/>
              </a:rPr>
              <a:t>Phân loại chính:</a:t>
            </a:r>
          </a:p>
        </p:txBody>
      </p:sp>
      <p:sp>
        <p:nvSpPr>
          <p:cNvPr id="17" name="TextBox 17"/>
          <p:cNvSpPr txBox="1"/>
          <p:nvPr/>
        </p:nvSpPr>
        <p:spPr>
          <a:xfrm>
            <a:off x="4241823" y="4453419"/>
            <a:ext cx="2617250" cy="310341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395964" lvl="1" indent="-197982" algn="ctr">
              <a:lnSpc>
                <a:spcPts val="2201"/>
              </a:lnSpc>
              <a:buFont typeface="Arial"/>
              <a:buChar char="•"/>
            </a:pPr>
            <a:r>
              <a:rPr lang="en-US" sz="1834" spc="-54">
                <a:solidFill>
                  <a:srgbClr val="19274F"/>
                </a:solidFill>
                <a:latin typeface="Cabin"/>
              </a:rPr>
              <a:t>Học có giám sát (Supervised Learning)</a:t>
            </a:r>
          </a:p>
          <a:p>
            <a:pPr marL="395964" lvl="1" indent="-197982" algn="ctr">
              <a:lnSpc>
                <a:spcPts val="2201"/>
              </a:lnSpc>
              <a:buFont typeface="Arial"/>
              <a:buChar char="•"/>
            </a:pPr>
            <a:r>
              <a:rPr lang="en-US" sz="1834" spc="-54">
                <a:solidFill>
                  <a:srgbClr val="19274F"/>
                </a:solidFill>
                <a:latin typeface="Cabin"/>
              </a:rPr>
              <a:t>Học không giám sát (Unsupervised Learning)</a:t>
            </a:r>
          </a:p>
          <a:p>
            <a:pPr marL="395964" lvl="1" indent="-197982" algn="ctr">
              <a:lnSpc>
                <a:spcPts val="2201"/>
              </a:lnSpc>
              <a:buFont typeface="Arial"/>
              <a:buChar char="•"/>
            </a:pPr>
            <a:r>
              <a:rPr lang="en-US" sz="1834" spc="-54">
                <a:solidFill>
                  <a:srgbClr val="19274F"/>
                </a:solidFill>
                <a:latin typeface="Cabin"/>
              </a:rPr>
              <a:t>Học bán giám sát và học tăng cường (Semi-Supervised &amp; Reinforcement Learning)</a:t>
            </a:r>
          </a:p>
          <a:p>
            <a:pPr algn="ctr">
              <a:lnSpc>
                <a:spcPts val="2201"/>
              </a:lnSpc>
            </a:pPr>
            <a:endParaRPr lang="en-US" sz="1834" spc="-54">
              <a:solidFill>
                <a:srgbClr val="19274F"/>
              </a:solidFill>
              <a:latin typeface="Cabin"/>
            </a:endParaRPr>
          </a:p>
        </p:txBody>
      </p:sp>
      <p:grpSp>
        <p:nvGrpSpPr>
          <p:cNvPr id="18" name="Group 18"/>
          <p:cNvGrpSpPr/>
          <p:nvPr/>
        </p:nvGrpSpPr>
        <p:grpSpPr>
          <a:xfrm>
            <a:off x="10848575" y="2374118"/>
            <a:ext cx="3072958" cy="5109499"/>
            <a:chOff x="0" y="0"/>
            <a:chExt cx="5121598" cy="8515832"/>
          </a:xfrm>
        </p:grpSpPr>
        <p:grpSp>
          <p:nvGrpSpPr>
            <p:cNvPr id="19" name="Group 19"/>
            <p:cNvGrpSpPr/>
            <p:nvPr/>
          </p:nvGrpSpPr>
          <p:grpSpPr>
            <a:xfrm>
              <a:off x="0" y="1121222"/>
              <a:ext cx="5121598" cy="7394610"/>
              <a:chOff x="0" y="0"/>
              <a:chExt cx="1494590" cy="2157903"/>
            </a:xfrm>
          </p:grpSpPr>
          <p:sp>
            <p:nvSpPr>
              <p:cNvPr id="20" name="Freeform 20"/>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21" name="TextBox 21"/>
              <p:cNvSpPr txBox="1"/>
              <p:nvPr/>
            </p:nvSpPr>
            <p:spPr>
              <a:xfrm>
                <a:off x="0" y="-38100"/>
                <a:ext cx="1494590" cy="2196003"/>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22" name="Group 22"/>
            <p:cNvGrpSpPr/>
            <p:nvPr/>
          </p:nvGrpSpPr>
          <p:grpSpPr>
            <a:xfrm>
              <a:off x="150601" y="1300761"/>
              <a:ext cx="4820396" cy="7048085"/>
              <a:chOff x="0" y="0"/>
              <a:chExt cx="1406693" cy="2056780"/>
            </a:xfrm>
          </p:grpSpPr>
          <p:sp>
            <p:nvSpPr>
              <p:cNvPr id="23" name="Freeform 23"/>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7DD6B0"/>
              </a:solidFill>
              <a:ln w="47625" cap="rnd">
                <a:solidFill>
                  <a:srgbClr val="1A1E2D"/>
                </a:solidFill>
                <a:prstDash val="solid"/>
                <a:round/>
              </a:ln>
            </p:spPr>
            <p:txBody>
              <a:bodyPr/>
              <a:lstStyle/>
              <a:p>
                <a:endParaRPr lang="en-US"/>
              </a:p>
            </p:txBody>
          </p:sp>
          <p:sp>
            <p:nvSpPr>
              <p:cNvPr id="24" name="TextBox 24"/>
              <p:cNvSpPr txBox="1"/>
              <p:nvPr/>
            </p:nvSpPr>
            <p:spPr>
              <a:xfrm>
                <a:off x="0" y="-38100"/>
                <a:ext cx="1406693" cy="2094880"/>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25" name="Group 25"/>
            <p:cNvGrpSpPr/>
            <p:nvPr/>
          </p:nvGrpSpPr>
          <p:grpSpPr>
            <a:xfrm>
              <a:off x="1396559" y="0"/>
              <a:ext cx="2242444" cy="224244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27" name="TextBox 27"/>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28" name="Group 28"/>
            <p:cNvGrpSpPr/>
            <p:nvPr/>
          </p:nvGrpSpPr>
          <p:grpSpPr>
            <a:xfrm>
              <a:off x="1553589" y="157030"/>
              <a:ext cx="1928384" cy="192838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DD6B0"/>
              </a:solidFill>
              <a:ln w="47625" cap="rnd">
                <a:solidFill>
                  <a:srgbClr val="19274F"/>
                </a:solidFill>
                <a:prstDash val="solid"/>
                <a:round/>
              </a:ln>
            </p:spPr>
            <p:txBody>
              <a:bodyPr/>
              <a:lstStyle/>
              <a:p>
                <a:endParaRPr lang="en-US"/>
              </a:p>
            </p:txBody>
          </p:sp>
          <p:sp>
            <p:nvSpPr>
              <p:cNvPr id="30" name="TextBox 30"/>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sp>
          <p:nvSpPr>
            <p:cNvPr id="31" name="Freeform 31"/>
            <p:cNvSpPr/>
            <p:nvPr/>
          </p:nvSpPr>
          <p:spPr>
            <a:xfrm>
              <a:off x="1963849" y="526082"/>
              <a:ext cx="1107864" cy="1146560"/>
            </a:xfrm>
            <a:custGeom>
              <a:avLst/>
              <a:gdLst/>
              <a:ahLst/>
              <a:cxnLst/>
              <a:rect l="l" t="t" r="r" b="b"/>
              <a:pathLst>
                <a:path w="1107864" h="1146560">
                  <a:moveTo>
                    <a:pt x="0" y="0"/>
                  </a:moveTo>
                  <a:lnTo>
                    <a:pt x="1107864" y="0"/>
                  </a:lnTo>
                  <a:lnTo>
                    <a:pt x="1107864" y="1146560"/>
                  </a:lnTo>
                  <a:lnTo>
                    <a:pt x="0" y="1146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32" name="Group 32"/>
          <p:cNvGrpSpPr/>
          <p:nvPr/>
        </p:nvGrpSpPr>
        <p:grpSpPr>
          <a:xfrm>
            <a:off x="11154681" y="3850931"/>
            <a:ext cx="2460747" cy="2476574"/>
            <a:chOff x="0" y="0"/>
            <a:chExt cx="4101245" cy="4127624"/>
          </a:xfrm>
        </p:grpSpPr>
        <p:sp>
          <p:nvSpPr>
            <p:cNvPr id="33" name="TextBox 33"/>
            <p:cNvSpPr txBox="1"/>
            <p:nvPr/>
          </p:nvSpPr>
          <p:spPr>
            <a:xfrm>
              <a:off x="0" y="38100"/>
              <a:ext cx="4101245" cy="724746"/>
            </a:xfrm>
            <a:prstGeom prst="rect">
              <a:avLst/>
            </a:prstGeom>
          </p:spPr>
          <p:txBody>
            <a:bodyPr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3343"/>
                </a:lnSpc>
                <a:spcBef>
                  <a:spcPct val="0"/>
                </a:spcBef>
              </a:pPr>
              <a:r>
                <a:rPr lang="en-US" sz="3039">
                  <a:solidFill>
                    <a:srgbClr val="19274F"/>
                  </a:solidFill>
                  <a:latin typeface="Cabin Bold"/>
                </a:rPr>
                <a:t>Cập nhật</a:t>
              </a:r>
            </a:p>
          </p:txBody>
        </p:sp>
        <p:sp>
          <p:nvSpPr>
            <p:cNvPr id="34" name="TextBox 34"/>
            <p:cNvSpPr txBox="1"/>
            <p:nvPr/>
          </p:nvSpPr>
          <p:spPr>
            <a:xfrm>
              <a:off x="0" y="1004146"/>
              <a:ext cx="4101245" cy="2082511"/>
            </a:xfrm>
            <a:prstGeom prst="rect">
              <a:avLst/>
            </a:prstGeom>
          </p:spPr>
          <p:txBody>
            <a:bodyPr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1" indent="0" algn="ctr">
                <a:lnSpc>
                  <a:spcPts val="2496"/>
                </a:lnSpc>
                <a:spcBef>
                  <a:spcPct val="0"/>
                </a:spcBef>
              </a:pPr>
              <a:r>
                <a:rPr lang="en-US" sz="2080" spc="-62">
                  <a:solidFill>
                    <a:srgbClr val="19274F"/>
                  </a:solidFill>
                  <a:latin typeface="Cabin"/>
                </a:rPr>
                <a:t>Kiểm tra ngày xuất bản. Thông tin có cập nhật hay mới được sửa đổi gần đây không?</a:t>
              </a:r>
            </a:p>
          </p:txBody>
        </p:sp>
      </p:grpSp>
      <p:grpSp>
        <p:nvGrpSpPr>
          <p:cNvPr id="35" name="Group 35"/>
          <p:cNvGrpSpPr/>
          <p:nvPr/>
        </p:nvGrpSpPr>
        <p:grpSpPr>
          <a:xfrm>
            <a:off x="7468672" y="2374118"/>
            <a:ext cx="3072958" cy="5109499"/>
            <a:chOff x="0" y="0"/>
            <a:chExt cx="5121598" cy="8515832"/>
          </a:xfrm>
        </p:grpSpPr>
        <p:grpSp>
          <p:nvGrpSpPr>
            <p:cNvPr id="36" name="Group 36"/>
            <p:cNvGrpSpPr/>
            <p:nvPr/>
          </p:nvGrpSpPr>
          <p:grpSpPr>
            <a:xfrm>
              <a:off x="0" y="1121222"/>
              <a:ext cx="5121598" cy="7394610"/>
              <a:chOff x="0" y="0"/>
              <a:chExt cx="1494590" cy="2157903"/>
            </a:xfrm>
          </p:grpSpPr>
          <p:sp>
            <p:nvSpPr>
              <p:cNvPr id="37" name="Freeform 37"/>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38" name="TextBox 38"/>
              <p:cNvSpPr txBox="1"/>
              <p:nvPr/>
            </p:nvSpPr>
            <p:spPr>
              <a:xfrm>
                <a:off x="0" y="-38100"/>
                <a:ext cx="1494590" cy="2196003"/>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39" name="Group 39"/>
            <p:cNvGrpSpPr/>
            <p:nvPr/>
          </p:nvGrpSpPr>
          <p:grpSpPr>
            <a:xfrm>
              <a:off x="150601" y="1300761"/>
              <a:ext cx="4820396" cy="7048085"/>
              <a:chOff x="0" y="0"/>
              <a:chExt cx="1406693" cy="2056780"/>
            </a:xfrm>
          </p:grpSpPr>
          <p:sp>
            <p:nvSpPr>
              <p:cNvPr id="40" name="Freeform 40"/>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FBD86A"/>
              </a:solidFill>
              <a:ln w="47625" cap="rnd">
                <a:solidFill>
                  <a:srgbClr val="1A1E2D"/>
                </a:solidFill>
                <a:prstDash val="solid"/>
                <a:round/>
              </a:ln>
            </p:spPr>
            <p:txBody>
              <a:bodyPr/>
              <a:lstStyle/>
              <a:p>
                <a:endParaRPr lang="en-US"/>
              </a:p>
            </p:txBody>
          </p:sp>
          <p:sp>
            <p:nvSpPr>
              <p:cNvPr id="41" name="TextBox 41"/>
              <p:cNvSpPr txBox="1"/>
              <p:nvPr/>
            </p:nvSpPr>
            <p:spPr>
              <a:xfrm>
                <a:off x="0" y="-38100"/>
                <a:ext cx="1406693" cy="2094880"/>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42" name="Group 42"/>
            <p:cNvGrpSpPr/>
            <p:nvPr/>
          </p:nvGrpSpPr>
          <p:grpSpPr>
            <a:xfrm>
              <a:off x="1396559" y="0"/>
              <a:ext cx="2242444" cy="224244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44" name="TextBox 44"/>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45" name="Group 45"/>
            <p:cNvGrpSpPr/>
            <p:nvPr/>
          </p:nvGrpSpPr>
          <p:grpSpPr>
            <a:xfrm>
              <a:off x="1553589" y="157030"/>
              <a:ext cx="1928384" cy="192838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BD86A"/>
              </a:solidFill>
              <a:ln w="47625" cap="rnd">
                <a:solidFill>
                  <a:srgbClr val="19274F"/>
                </a:solidFill>
                <a:prstDash val="solid"/>
                <a:round/>
              </a:ln>
            </p:spPr>
            <p:txBody>
              <a:bodyPr/>
              <a:lstStyle/>
              <a:p>
                <a:endParaRPr lang="en-US"/>
              </a:p>
            </p:txBody>
          </p:sp>
          <p:sp>
            <p:nvSpPr>
              <p:cNvPr id="47" name="TextBox 47"/>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sp>
          <p:nvSpPr>
            <p:cNvPr id="48" name="Freeform 48"/>
            <p:cNvSpPr/>
            <p:nvPr/>
          </p:nvSpPr>
          <p:spPr>
            <a:xfrm>
              <a:off x="1963849" y="526082"/>
              <a:ext cx="1107864" cy="1146560"/>
            </a:xfrm>
            <a:custGeom>
              <a:avLst/>
              <a:gdLst/>
              <a:ahLst/>
              <a:cxnLst/>
              <a:rect l="l" t="t" r="r" b="b"/>
              <a:pathLst>
                <a:path w="1107864" h="1146560">
                  <a:moveTo>
                    <a:pt x="0" y="0"/>
                  </a:moveTo>
                  <a:lnTo>
                    <a:pt x="1107864" y="0"/>
                  </a:lnTo>
                  <a:lnTo>
                    <a:pt x="1107864" y="1146560"/>
                  </a:lnTo>
                  <a:lnTo>
                    <a:pt x="0" y="1146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49" name="Group 49"/>
          <p:cNvGrpSpPr/>
          <p:nvPr/>
        </p:nvGrpSpPr>
        <p:grpSpPr>
          <a:xfrm>
            <a:off x="7618928" y="3850930"/>
            <a:ext cx="2766853" cy="3301197"/>
            <a:chOff x="0" y="0"/>
            <a:chExt cx="4611421" cy="5501995"/>
          </a:xfrm>
        </p:grpSpPr>
        <p:sp>
          <p:nvSpPr>
            <p:cNvPr id="50" name="TextBox 50"/>
            <p:cNvSpPr txBox="1"/>
            <p:nvPr/>
          </p:nvSpPr>
          <p:spPr>
            <a:xfrm>
              <a:off x="0" y="28575"/>
              <a:ext cx="4611421" cy="1061204"/>
            </a:xfrm>
            <a:prstGeom prst="rect">
              <a:avLst/>
            </a:prstGeom>
          </p:spPr>
          <p:txBody>
            <a:bodyPr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514"/>
                </a:lnSpc>
                <a:spcBef>
                  <a:spcPct val="0"/>
                </a:spcBef>
              </a:pPr>
              <a:r>
                <a:rPr lang="en-US" sz="2286">
                  <a:solidFill>
                    <a:srgbClr val="19274F"/>
                  </a:solidFill>
                  <a:latin typeface="Cabin Bold"/>
                </a:rPr>
                <a:t>THUẬT TOÁN HỌC MÁY PHỔ BIẾN</a:t>
              </a:r>
            </a:p>
          </p:txBody>
        </p:sp>
        <p:sp>
          <p:nvSpPr>
            <p:cNvPr id="51" name="TextBox 51"/>
            <p:cNvSpPr txBox="1"/>
            <p:nvPr/>
          </p:nvSpPr>
          <p:spPr>
            <a:xfrm>
              <a:off x="0" y="1274824"/>
              <a:ext cx="4611421" cy="3429000"/>
            </a:xfrm>
            <a:prstGeom prst="rect">
              <a:avLst/>
            </a:prstGeom>
          </p:spPr>
          <p:txBody>
            <a:bodyPr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586186" lvl="1" indent="-293093" algn="ctr">
                <a:lnSpc>
                  <a:spcPts val="3258"/>
                </a:lnSpc>
                <a:spcBef>
                  <a:spcPct val="0"/>
                </a:spcBef>
                <a:buFont typeface="Arial"/>
                <a:buChar char="•"/>
              </a:pPr>
              <a:r>
                <a:rPr lang="en-US" sz="2714" spc="-81">
                  <a:solidFill>
                    <a:srgbClr val="19274F"/>
                  </a:solidFill>
                  <a:latin typeface="Cabin"/>
                </a:rPr>
                <a:t>Hồi quy logistic:</a:t>
              </a:r>
            </a:p>
            <a:p>
              <a:pPr marL="586186" lvl="1" indent="-293093" algn="ctr">
                <a:lnSpc>
                  <a:spcPts val="3258"/>
                </a:lnSpc>
                <a:spcBef>
                  <a:spcPct val="0"/>
                </a:spcBef>
                <a:buFont typeface="Arial"/>
                <a:buChar char="•"/>
              </a:pPr>
              <a:r>
                <a:rPr lang="en-US" sz="2714" spc="-81">
                  <a:solidFill>
                    <a:srgbClr val="19274F"/>
                  </a:solidFill>
                  <a:latin typeface="Cabin"/>
                </a:rPr>
                <a:t>Mạng nơ-ron</a:t>
              </a:r>
            </a:p>
            <a:p>
              <a:pPr marL="586186" lvl="1" indent="-293093" algn="ctr">
                <a:lnSpc>
                  <a:spcPts val="3258"/>
                </a:lnSpc>
                <a:spcBef>
                  <a:spcPct val="0"/>
                </a:spcBef>
                <a:buFont typeface="Arial"/>
                <a:buChar char="•"/>
              </a:pPr>
              <a:r>
                <a:rPr lang="en-US" sz="2714" spc="-81">
                  <a:solidFill>
                    <a:srgbClr val="19274F"/>
                  </a:solidFill>
                  <a:latin typeface="Cabin"/>
                </a:rPr>
                <a:t>Rừng ngẫu nhiên</a:t>
              </a:r>
            </a:p>
            <a:p>
              <a:pPr marL="0" lvl="1" indent="0" algn="ctr">
                <a:lnSpc>
                  <a:spcPts val="3258"/>
                </a:lnSpc>
                <a:spcBef>
                  <a:spcPct val="0"/>
                </a:spcBef>
              </a:pPr>
              <a:r>
                <a:rPr lang="en-US" sz="2714" spc="-81">
                  <a:solidFill>
                    <a:srgbClr val="19274F"/>
                  </a:solidFill>
                  <a:latin typeface="Cabin"/>
                </a:rPr>
                <a:t>Gradient Boosting: </a:t>
              </a:r>
            </a:p>
          </p:txBody>
        </p:sp>
      </p:grpSp>
      <p:grpSp>
        <p:nvGrpSpPr>
          <p:cNvPr id="52" name="Group 52"/>
          <p:cNvGrpSpPr/>
          <p:nvPr/>
        </p:nvGrpSpPr>
        <p:grpSpPr>
          <a:xfrm>
            <a:off x="708867" y="2374118"/>
            <a:ext cx="3072958" cy="5109499"/>
            <a:chOff x="0" y="0"/>
            <a:chExt cx="5121598" cy="8515832"/>
          </a:xfrm>
        </p:grpSpPr>
        <p:grpSp>
          <p:nvGrpSpPr>
            <p:cNvPr id="53" name="Group 53"/>
            <p:cNvGrpSpPr/>
            <p:nvPr/>
          </p:nvGrpSpPr>
          <p:grpSpPr>
            <a:xfrm>
              <a:off x="0" y="1121222"/>
              <a:ext cx="5121598" cy="7394610"/>
              <a:chOff x="0" y="0"/>
              <a:chExt cx="1494590" cy="2157903"/>
            </a:xfrm>
          </p:grpSpPr>
          <p:sp>
            <p:nvSpPr>
              <p:cNvPr id="54" name="Freeform 54"/>
              <p:cNvSpPr/>
              <p:nvPr/>
            </p:nvSpPr>
            <p:spPr>
              <a:xfrm>
                <a:off x="0" y="0"/>
                <a:ext cx="1494590" cy="2157903"/>
              </a:xfrm>
              <a:custGeom>
                <a:avLst/>
                <a:gdLst/>
                <a:ahLst/>
                <a:cxnLst/>
                <a:rect l="l" t="t" r="r" b="b"/>
                <a:pathLst>
                  <a:path w="1494590" h="2157903">
                    <a:moveTo>
                      <a:pt x="74573" y="0"/>
                    </a:moveTo>
                    <a:lnTo>
                      <a:pt x="1420017" y="0"/>
                    </a:lnTo>
                    <a:cubicBezTo>
                      <a:pt x="1439795" y="0"/>
                      <a:pt x="1458763" y="7857"/>
                      <a:pt x="1472748" y="21842"/>
                    </a:cubicBezTo>
                    <a:cubicBezTo>
                      <a:pt x="1486733" y="35827"/>
                      <a:pt x="1494590" y="54795"/>
                      <a:pt x="1494590" y="74573"/>
                    </a:cubicBezTo>
                    <a:lnTo>
                      <a:pt x="1494590" y="2083330"/>
                    </a:lnTo>
                    <a:cubicBezTo>
                      <a:pt x="1494590" y="2103108"/>
                      <a:pt x="1486733" y="2122076"/>
                      <a:pt x="1472748" y="2136061"/>
                    </a:cubicBezTo>
                    <a:cubicBezTo>
                      <a:pt x="1458763" y="2150046"/>
                      <a:pt x="1439795" y="2157903"/>
                      <a:pt x="1420017" y="2157903"/>
                    </a:cubicBezTo>
                    <a:lnTo>
                      <a:pt x="74573" y="2157903"/>
                    </a:lnTo>
                    <a:cubicBezTo>
                      <a:pt x="33388" y="2157903"/>
                      <a:pt x="0" y="2124515"/>
                      <a:pt x="0" y="2083330"/>
                    </a:cubicBezTo>
                    <a:lnTo>
                      <a:pt x="0" y="74573"/>
                    </a:lnTo>
                    <a:cubicBezTo>
                      <a:pt x="0" y="33388"/>
                      <a:pt x="33388" y="0"/>
                      <a:pt x="74573" y="0"/>
                    </a:cubicBezTo>
                    <a:close/>
                  </a:path>
                </a:pathLst>
              </a:custGeom>
              <a:solidFill>
                <a:srgbClr val="FFFFFF"/>
              </a:solidFill>
              <a:ln cap="rnd">
                <a:noFill/>
                <a:prstDash val="solid"/>
                <a:round/>
              </a:ln>
            </p:spPr>
            <p:txBody>
              <a:bodyPr/>
              <a:lstStyle/>
              <a:p>
                <a:endParaRPr lang="en-US"/>
              </a:p>
            </p:txBody>
          </p:sp>
          <p:sp>
            <p:nvSpPr>
              <p:cNvPr id="55" name="TextBox 55"/>
              <p:cNvSpPr txBox="1"/>
              <p:nvPr/>
            </p:nvSpPr>
            <p:spPr>
              <a:xfrm>
                <a:off x="0" y="-38100"/>
                <a:ext cx="1494590" cy="2196003"/>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56" name="Group 56"/>
            <p:cNvGrpSpPr/>
            <p:nvPr/>
          </p:nvGrpSpPr>
          <p:grpSpPr>
            <a:xfrm>
              <a:off x="150601" y="1300761"/>
              <a:ext cx="4820396" cy="7048085"/>
              <a:chOff x="0" y="0"/>
              <a:chExt cx="1406693" cy="2056780"/>
            </a:xfrm>
          </p:grpSpPr>
          <p:sp>
            <p:nvSpPr>
              <p:cNvPr id="57" name="Freeform 57"/>
              <p:cNvSpPr/>
              <p:nvPr/>
            </p:nvSpPr>
            <p:spPr>
              <a:xfrm>
                <a:off x="0" y="0"/>
                <a:ext cx="1406693" cy="2056779"/>
              </a:xfrm>
              <a:custGeom>
                <a:avLst/>
                <a:gdLst/>
                <a:ahLst/>
                <a:cxnLst/>
                <a:rect l="l" t="t" r="r" b="b"/>
                <a:pathLst>
                  <a:path w="1406693" h="2056779">
                    <a:moveTo>
                      <a:pt x="64243" y="0"/>
                    </a:moveTo>
                    <a:lnTo>
                      <a:pt x="1342450" y="0"/>
                    </a:lnTo>
                    <a:cubicBezTo>
                      <a:pt x="1359488" y="0"/>
                      <a:pt x="1375829" y="6768"/>
                      <a:pt x="1387877" y="18816"/>
                    </a:cubicBezTo>
                    <a:cubicBezTo>
                      <a:pt x="1399925" y="30864"/>
                      <a:pt x="1406693" y="47205"/>
                      <a:pt x="1406693" y="64243"/>
                    </a:cubicBezTo>
                    <a:lnTo>
                      <a:pt x="1406693" y="1992537"/>
                    </a:lnTo>
                    <a:cubicBezTo>
                      <a:pt x="1406693" y="2009575"/>
                      <a:pt x="1399925" y="2025915"/>
                      <a:pt x="1387877" y="2037963"/>
                    </a:cubicBezTo>
                    <a:cubicBezTo>
                      <a:pt x="1375829" y="2050011"/>
                      <a:pt x="1359488" y="2056779"/>
                      <a:pt x="1342450" y="2056779"/>
                    </a:cubicBezTo>
                    <a:lnTo>
                      <a:pt x="64243" y="2056779"/>
                    </a:lnTo>
                    <a:cubicBezTo>
                      <a:pt x="28763" y="2056779"/>
                      <a:pt x="0" y="2028017"/>
                      <a:pt x="0" y="1992537"/>
                    </a:cubicBezTo>
                    <a:lnTo>
                      <a:pt x="0" y="64243"/>
                    </a:lnTo>
                    <a:cubicBezTo>
                      <a:pt x="0" y="47205"/>
                      <a:pt x="6768" y="30864"/>
                      <a:pt x="18816" y="18816"/>
                    </a:cubicBezTo>
                    <a:cubicBezTo>
                      <a:pt x="30864" y="6768"/>
                      <a:pt x="47205" y="0"/>
                      <a:pt x="64243" y="0"/>
                    </a:cubicBezTo>
                    <a:close/>
                  </a:path>
                </a:pathLst>
              </a:custGeom>
              <a:solidFill>
                <a:srgbClr val="93D8FF"/>
              </a:solidFill>
              <a:ln w="47625" cap="rnd">
                <a:solidFill>
                  <a:srgbClr val="1A1E2D"/>
                </a:solidFill>
                <a:prstDash val="solid"/>
                <a:round/>
              </a:ln>
            </p:spPr>
            <p:txBody>
              <a:bodyPr/>
              <a:lstStyle/>
              <a:p>
                <a:endParaRPr lang="en-US"/>
              </a:p>
            </p:txBody>
          </p:sp>
          <p:sp>
            <p:nvSpPr>
              <p:cNvPr id="58" name="TextBox 58"/>
              <p:cNvSpPr txBox="1"/>
              <p:nvPr/>
            </p:nvSpPr>
            <p:spPr>
              <a:xfrm>
                <a:off x="0" y="-38100"/>
                <a:ext cx="1406693" cy="2094880"/>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59" name="Group 59"/>
            <p:cNvGrpSpPr/>
            <p:nvPr/>
          </p:nvGrpSpPr>
          <p:grpSpPr>
            <a:xfrm>
              <a:off x="1396559" y="0"/>
              <a:ext cx="2242444" cy="224244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cap="rnd">
                <a:noFill/>
                <a:prstDash val="solid"/>
                <a:round/>
              </a:ln>
            </p:spPr>
            <p:txBody>
              <a:bodyPr/>
              <a:lstStyle/>
              <a:p>
                <a:endParaRPr lang="en-US"/>
              </a:p>
            </p:txBody>
          </p:sp>
          <p:sp>
            <p:nvSpPr>
              <p:cNvPr id="61" name="TextBox 61"/>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62" name="Group 62"/>
            <p:cNvGrpSpPr/>
            <p:nvPr/>
          </p:nvGrpSpPr>
          <p:grpSpPr>
            <a:xfrm>
              <a:off x="1553589" y="157030"/>
              <a:ext cx="1928384" cy="1928384"/>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3D8FF"/>
              </a:solidFill>
              <a:ln w="47625" cap="rnd">
                <a:solidFill>
                  <a:srgbClr val="19274F"/>
                </a:solidFill>
                <a:prstDash val="solid"/>
                <a:round/>
              </a:ln>
            </p:spPr>
            <p:txBody>
              <a:bodyPr/>
              <a:lstStyle/>
              <a:p>
                <a:endParaRPr lang="en-US"/>
              </a:p>
            </p:txBody>
          </p:sp>
          <p:sp>
            <p:nvSpPr>
              <p:cNvPr id="64" name="TextBox 64"/>
              <p:cNvSpPr txBox="1"/>
              <p:nvPr/>
            </p:nvSpPr>
            <p:spPr>
              <a:xfrm>
                <a:off x="76200" y="38100"/>
                <a:ext cx="660400" cy="698500"/>
              </a:xfrm>
              <a:prstGeom prst="rect">
                <a:avLst/>
              </a:prstGeom>
            </p:spPr>
            <p:txBody>
              <a:bodyPr lIns="30362" tIns="30362" rIns="30362" bIns="30362"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sp>
          <p:nvSpPr>
            <p:cNvPr id="65" name="Freeform 65"/>
            <p:cNvSpPr/>
            <p:nvPr/>
          </p:nvSpPr>
          <p:spPr>
            <a:xfrm>
              <a:off x="1963849" y="526082"/>
              <a:ext cx="1107864" cy="1146560"/>
            </a:xfrm>
            <a:custGeom>
              <a:avLst/>
              <a:gdLst/>
              <a:ahLst/>
              <a:cxnLst/>
              <a:rect l="l" t="t" r="r" b="b"/>
              <a:pathLst>
                <a:path w="1107864" h="1146560">
                  <a:moveTo>
                    <a:pt x="0" y="0"/>
                  </a:moveTo>
                  <a:lnTo>
                    <a:pt x="1107864" y="0"/>
                  </a:lnTo>
                  <a:lnTo>
                    <a:pt x="1107864" y="1146560"/>
                  </a:lnTo>
                  <a:lnTo>
                    <a:pt x="0" y="1146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66" name="TextBox 66"/>
          <p:cNvSpPr txBox="1"/>
          <p:nvPr/>
        </p:nvSpPr>
        <p:spPr>
          <a:xfrm>
            <a:off x="1014972" y="3881411"/>
            <a:ext cx="2460747" cy="427228"/>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3343"/>
              </a:lnSpc>
              <a:spcBef>
                <a:spcPct val="0"/>
              </a:spcBef>
            </a:pPr>
            <a:r>
              <a:rPr lang="en-US" sz="3039">
                <a:solidFill>
                  <a:srgbClr val="19274F"/>
                </a:solidFill>
                <a:latin typeface="Cabin Bold"/>
              </a:rPr>
              <a:t>Học máy là gì?</a:t>
            </a:r>
          </a:p>
        </p:txBody>
      </p:sp>
      <p:sp>
        <p:nvSpPr>
          <p:cNvPr id="67" name="TextBox 67"/>
          <p:cNvSpPr txBox="1"/>
          <p:nvPr/>
        </p:nvSpPr>
        <p:spPr>
          <a:xfrm>
            <a:off x="1014972" y="4453419"/>
            <a:ext cx="2460747" cy="1588705"/>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1" indent="0" algn="ctr">
              <a:lnSpc>
                <a:spcPts val="2496"/>
              </a:lnSpc>
              <a:spcBef>
                <a:spcPct val="0"/>
              </a:spcBef>
            </a:pPr>
            <a:r>
              <a:rPr lang="en-US" sz="2080" spc="-62">
                <a:solidFill>
                  <a:srgbClr val="19274F"/>
                </a:solidFill>
                <a:latin typeface="Cabin"/>
              </a:rPr>
              <a:t>Lĩnh vực con của AI, phát triển các mô hình cho phép máy tính tự học từ dữ liệu và đưa ra quyết định.</a:t>
            </a:r>
          </a:p>
        </p:txBody>
      </p:sp>
      <p:grpSp>
        <p:nvGrpSpPr>
          <p:cNvPr id="68" name="Group 68"/>
          <p:cNvGrpSpPr/>
          <p:nvPr/>
        </p:nvGrpSpPr>
        <p:grpSpPr>
          <a:xfrm>
            <a:off x="772734" y="745983"/>
            <a:ext cx="13084934" cy="1288038"/>
            <a:chOff x="0" y="0"/>
            <a:chExt cx="6364098" cy="626461"/>
          </a:xfrm>
        </p:grpSpPr>
        <p:sp>
          <p:nvSpPr>
            <p:cNvPr id="69" name="Freeform 69"/>
            <p:cNvSpPr/>
            <p:nvPr/>
          </p:nvSpPr>
          <p:spPr>
            <a:xfrm>
              <a:off x="0" y="0"/>
              <a:ext cx="6364098" cy="626461"/>
            </a:xfrm>
            <a:custGeom>
              <a:avLst/>
              <a:gdLst/>
              <a:ahLst/>
              <a:cxnLst/>
              <a:rect l="l" t="t" r="r" b="b"/>
              <a:pathLst>
                <a:path w="6364098" h="626461">
                  <a:moveTo>
                    <a:pt x="17513" y="0"/>
                  </a:moveTo>
                  <a:lnTo>
                    <a:pt x="6346585" y="0"/>
                  </a:lnTo>
                  <a:cubicBezTo>
                    <a:pt x="6356257" y="0"/>
                    <a:pt x="6364098" y="7841"/>
                    <a:pt x="6364098" y="17513"/>
                  </a:cubicBezTo>
                  <a:lnTo>
                    <a:pt x="6364098" y="608947"/>
                  </a:lnTo>
                  <a:cubicBezTo>
                    <a:pt x="6364098" y="618620"/>
                    <a:pt x="6356257" y="626461"/>
                    <a:pt x="6346585" y="626461"/>
                  </a:cubicBezTo>
                  <a:lnTo>
                    <a:pt x="17513" y="626461"/>
                  </a:lnTo>
                  <a:cubicBezTo>
                    <a:pt x="7841" y="626461"/>
                    <a:pt x="0" y="618620"/>
                    <a:pt x="0" y="608947"/>
                  </a:cubicBezTo>
                  <a:lnTo>
                    <a:pt x="0" y="17513"/>
                  </a:lnTo>
                  <a:cubicBezTo>
                    <a:pt x="0" y="7841"/>
                    <a:pt x="7841" y="0"/>
                    <a:pt x="17513" y="0"/>
                  </a:cubicBezTo>
                  <a:close/>
                </a:path>
              </a:pathLst>
            </a:custGeom>
            <a:solidFill>
              <a:srgbClr val="FFFFFF"/>
            </a:solidFill>
            <a:ln cap="rnd">
              <a:noFill/>
              <a:prstDash val="solid"/>
              <a:round/>
            </a:ln>
          </p:spPr>
          <p:txBody>
            <a:bodyPr/>
            <a:lstStyle/>
            <a:p>
              <a:endParaRPr lang="en-US"/>
            </a:p>
          </p:txBody>
        </p:sp>
        <p:sp>
          <p:nvSpPr>
            <p:cNvPr id="70" name="TextBox 70"/>
            <p:cNvSpPr txBox="1"/>
            <p:nvPr/>
          </p:nvSpPr>
          <p:spPr>
            <a:xfrm>
              <a:off x="0" y="-38100"/>
              <a:ext cx="6364098" cy="664561"/>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grpSp>
        <p:nvGrpSpPr>
          <p:cNvPr id="71" name="Group 71"/>
          <p:cNvGrpSpPr/>
          <p:nvPr/>
        </p:nvGrpSpPr>
        <p:grpSpPr>
          <a:xfrm>
            <a:off x="883326" y="857018"/>
            <a:ext cx="12863748" cy="1051094"/>
            <a:chOff x="0" y="0"/>
            <a:chExt cx="6256521" cy="511219"/>
          </a:xfrm>
        </p:grpSpPr>
        <p:sp>
          <p:nvSpPr>
            <p:cNvPr id="72" name="Freeform 72"/>
            <p:cNvSpPr/>
            <p:nvPr/>
          </p:nvSpPr>
          <p:spPr>
            <a:xfrm>
              <a:off x="0" y="0"/>
              <a:ext cx="6256521" cy="511219"/>
            </a:xfrm>
            <a:custGeom>
              <a:avLst/>
              <a:gdLst/>
              <a:ahLst/>
              <a:cxnLst/>
              <a:rect l="l" t="t" r="r" b="b"/>
              <a:pathLst>
                <a:path w="6256521" h="511219">
                  <a:moveTo>
                    <a:pt x="14444" y="0"/>
                  </a:moveTo>
                  <a:lnTo>
                    <a:pt x="6242077" y="0"/>
                  </a:lnTo>
                  <a:cubicBezTo>
                    <a:pt x="6250054" y="0"/>
                    <a:pt x="6256521" y="6467"/>
                    <a:pt x="6256521" y="14444"/>
                  </a:cubicBezTo>
                  <a:lnTo>
                    <a:pt x="6256521" y="496775"/>
                  </a:lnTo>
                  <a:cubicBezTo>
                    <a:pt x="6256521" y="504752"/>
                    <a:pt x="6250054" y="511219"/>
                    <a:pt x="6242077" y="511219"/>
                  </a:cubicBezTo>
                  <a:lnTo>
                    <a:pt x="14444" y="511219"/>
                  </a:lnTo>
                  <a:cubicBezTo>
                    <a:pt x="10613" y="511219"/>
                    <a:pt x="6939" y="509697"/>
                    <a:pt x="4231" y="506988"/>
                  </a:cubicBezTo>
                  <a:cubicBezTo>
                    <a:pt x="1522" y="504280"/>
                    <a:pt x="0" y="500606"/>
                    <a:pt x="0" y="496775"/>
                  </a:cubicBezTo>
                  <a:lnTo>
                    <a:pt x="0" y="14444"/>
                  </a:lnTo>
                  <a:cubicBezTo>
                    <a:pt x="0" y="6467"/>
                    <a:pt x="6467" y="0"/>
                    <a:pt x="14444" y="0"/>
                  </a:cubicBezTo>
                  <a:close/>
                </a:path>
              </a:pathLst>
            </a:custGeom>
            <a:solidFill>
              <a:srgbClr val="BCBEFA"/>
            </a:solidFill>
            <a:ln w="47625" cap="rnd">
              <a:solidFill>
                <a:srgbClr val="1A1E2D"/>
              </a:solidFill>
              <a:prstDash val="lgDash"/>
              <a:round/>
            </a:ln>
          </p:spPr>
          <p:txBody>
            <a:bodyPr/>
            <a:lstStyle/>
            <a:p>
              <a:endParaRPr lang="en-US"/>
            </a:p>
          </p:txBody>
        </p:sp>
        <p:sp>
          <p:nvSpPr>
            <p:cNvPr id="73" name="TextBox 73"/>
            <p:cNvSpPr txBox="1"/>
            <p:nvPr/>
          </p:nvSpPr>
          <p:spPr>
            <a:xfrm>
              <a:off x="0" y="-38100"/>
              <a:ext cx="6256521" cy="549319"/>
            </a:xfrm>
            <a:prstGeom prst="rect">
              <a:avLst/>
            </a:prstGeom>
          </p:spPr>
          <p:txBody>
            <a:bodyPr lIns="37325" tIns="37325" rIns="37325" bIns="37325" rtlCol="0" anchor="ct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2016"/>
                </a:lnSpc>
                <a:spcBef>
                  <a:spcPct val="0"/>
                </a:spcBef>
              </a:pPr>
              <a:endParaRPr sz="1152"/>
            </a:p>
          </p:txBody>
        </p:sp>
      </p:grpSp>
      <p:sp>
        <p:nvSpPr>
          <p:cNvPr id="74" name="TextBox 74"/>
          <p:cNvSpPr txBox="1"/>
          <p:nvPr/>
        </p:nvSpPr>
        <p:spPr>
          <a:xfrm>
            <a:off x="1937190" y="1048891"/>
            <a:ext cx="11062965" cy="727964"/>
          </a:xfrm>
          <a:prstGeom prst="rect">
            <a:avLst/>
          </a:prstGeom>
        </p:spPr>
        <p:txBody>
          <a:bodyPr wrap="square" lIns="0" tIns="0" rIns="0" bIns="0" rtlCol="0" anchor="t">
            <a:spAutoFit/>
          </a:bodyPr>
          <a:ls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a:lstStyle>
          <a:p>
            <a:pPr marL="0" lvl="0" indent="0" algn="ctr">
              <a:lnSpc>
                <a:spcPts val="5631"/>
              </a:lnSpc>
              <a:spcBef>
                <a:spcPct val="0"/>
              </a:spcBef>
            </a:pPr>
            <a:r>
              <a:rPr lang="en-US" sz="5119">
                <a:solidFill>
                  <a:srgbClr val="19274F"/>
                </a:solidFill>
                <a:latin typeface="Cabin Bold"/>
              </a:rPr>
              <a:t>GIỚI THIỆU VỀ HỌC MÁY</a:t>
            </a:r>
          </a:p>
        </p:txBody>
      </p:sp>
    </p:spTree>
    <p:extLst>
      <p:ext uri="{BB962C8B-B14F-4D97-AF65-F5344CB8AC3E}">
        <p14:creationId xmlns:p14="http://schemas.microsoft.com/office/powerpoint/2010/main" val="112580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n-US"/>
          </a:p>
        </p:txBody>
      </p:sp>
      <p:sp>
        <p:nvSpPr>
          <p:cNvPr id="3" name="Shape 1"/>
          <p:cNvSpPr/>
          <p:nvPr/>
        </p:nvSpPr>
        <p:spPr>
          <a:xfrm>
            <a:off x="0" y="0"/>
            <a:ext cx="14630400" cy="8229600"/>
          </a:xfrm>
          <a:prstGeom prst="rect">
            <a:avLst/>
          </a:prstGeom>
          <a:solidFill>
            <a:srgbClr val="FBFCFE"/>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297477" y="0"/>
            <a:ext cx="4340543" cy="8229600"/>
          </a:xfrm>
          <a:prstGeom prst="rect">
            <a:avLst/>
          </a:prstGeom>
        </p:spPr>
      </p:pic>
      <p:sp>
        <p:nvSpPr>
          <p:cNvPr id="5" name="Text 2"/>
          <p:cNvSpPr/>
          <p:nvPr/>
        </p:nvSpPr>
        <p:spPr>
          <a:xfrm>
            <a:off x="833199" y="1245989"/>
            <a:ext cx="93064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Vai Trò của Học Máy trong Chẩn Đoán Ung Thư Phổi</a:t>
            </a:r>
            <a:endParaRPr lang="en-US" sz="4374" dirty="0"/>
          </a:p>
        </p:txBody>
      </p:sp>
      <p:sp>
        <p:nvSpPr>
          <p:cNvPr id="6" name="Shape 3"/>
          <p:cNvSpPr/>
          <p:nvPr/>
        </p:nvSpPr>
        <p:spPr>
          <a:xfrm>
            <a:off x="833199" y="3217902"/>
            <a:ext cx="499943" cy="499943"/>
          </a:xfrm>
          <a:prstGeom prst="roundRect">
            <a:avLst>
              <a:gd name="adj" fmla="val 26667"/>
            </a:avLst>
          </a:prstGeom>
          <a:solidFill>
            <a:srgbClr val="DEE7F7"/>
          </a:solidFill>
          <a:ln/>
        </p:spPr>
        <p:txBody>
          <a:bodyPr/>
          <a:lstStyle/>
          <a:p>
            <a:endParaRPr lang="en-US"/>
          </a:p>
        </p:txBody>
      </p:sp>
      <p:sp>
        <p:nvSpPr>
          <p:cNvPr id="7" name="Text 4"/>
          <p:cNvSpPr/>
          <p:nvPr/>
        </p:nvSpPr>
        <p:spPr>
          <a:xfrm>
            <a:off x="1014413" y="3259574"/>
            <a:ext cx="137398"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1555313" y="321790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Học Máy</a:t>
            </a:r>
            <a:endParaRPr lang="en-US" sz="2187" dirty="0"/>
          </a:p>
        </p:txBody>
      </p:sp>
      <p:sp>
        <p:nvSpPr>
          <p:cNvPr id="9" name="Text 6"/>
          <p:cNvSpPr/>
          <p:nvPr/>
        </p:nvSpPr>
        <p:spPr>
          <a:xfrm>
            <a:off x="1555313" y="3698319"/>
            <a:ext cx="3820001" cy="1666280"/>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Học máy là một nhánh của trí tuệ nhân tạo, cho phép các hệ thống tự động học từ dữ liệu và đưa ra dự đoán, quyết định mà không cần được lập trình cụ thể.</a:t>
            </a:r>
            <a:endParaRPr lang="en-US" sz="1750" dirty="0"/>
          </a:p>
        </p:txBody>
      </p:sp>
      <p:sp>
        <p:nvSpPr>
          <p:cNvPr id="10" name="Shape 7"/>
          <p:cNvSpPr/>
          <p:nvPr/>
        </p:nvSpPr>
        <p:spPr>
          <a:xfrm>
            <a:off x="5597485" y="3217902"/>
            <a:ext cx="499943" cy="499943"/>
          </a:xfrm>
          <a:prstGeom prst="roundRect">
            <a:avLst>
              <a:gd name="adj" fmla="val 26667"/>
            </a:avLst>
          </a:prstGeom>
          <a:solidFill>
            <a:srgbClr val="DEE7F7"/>
          </a:solidFill>
          <a:ln/>
        </p:spPr>
        <p:txBody>
          <a:bodyPr/>
          <a:lstStyle/>
          <a:p>
            <a:endParaRPr lang="en-US"/>
          </a:p>
        </p:txBody>
      </p:sp>
      <p:sp>
        <p:nvSpPr>
          <p:cNvPr id="11" name="Text 8"/>
          <p:cNvSpPr/>
          <p:nvPr/>
        </p:nvSpPr>
        <p:spPr>
          <a:xfrm>
            <a:off x="5755362" y="3259574"/>
            <a:ext cx="184071"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6319599" y="321790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Học Sâu</a:t>
            </a:r>
            <a:endParaRPr lang="en-US" sz="2187" dirty="0"/>
          </a:p>
        </p:txBody>
      </p:sp>
      <p:sp>
        <p:nvSpPr>
          <p:cNvPr id="13" name="Text 10"/>
          <p:cNvSpPr/>
          <p:nvPr/>
        </p:nvSpPr>
        <p:spPr>
          <a:xfrm>
            <a:off x="6319599" y="3698319"/>
            <a:ext cx="3820001" cy="1333024"/>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Học sâu là một kỹ thuật học máy sử dụng mạng nơ-ron nhân tạo với nhiều lớp, giúp tự động học các đặc trưng phức tạp từ dữ liệu.</a:t>
            </a:r>
            <a:endParaRPr lang="en-US" sz="1750" dirty="0"/>
          </a:p>
        </p:txBody>
      </p:sp>
      <p:sp>
        <p:nvSpPr>
          <p:cNvPr id="14" name="Shape 11"/>
          <p:cNvSpPr/>
          <p:nvPr/>
        </p:nvSpPr>
        <p:spPr>
          <a:xfrm>
            <a:off x="833199" y="5836682"/>
            <a:ext cx="499943" cy="499943"/>
          </a:xfrm>
          <a:prstGeom prst="roundRect">
            <a:avLst>
              <a:gd name="adj" fmla="val 26667"/>
            </a:avLst>
          </a:prstGeom>
          <a:solidFill>
            <a:srgbClr val="DEE7F7"/>
          </a:solidFill>
          <a:ln/>
        </p:spPr>
        <p:txBody>
          <a:bodyPr/>
          <a:lstStyle/>
          <a:p>
            <a:endParaRPr lang="en-US"/>
          </a:p>
        </p:txBody>
      </p:sp>
      <p:sp>
        <p:nvSpPr>
          <p:cNvPr id="15" name="Text 12"/>
          <p:cNvSpPr/>
          <p:nvPr/>
        </p:nvSpPr>
        <p:spPr>
          <a:xfrm>
            <a:off x="993100" y="5878354"/>
            <a:ext cx="180023" cy="416481"/>
          </a:xfrm>
          <a:prstGeom prst="rect">
            <a:avLst/>
          </a:prstGeom>
          <a:noFill/>
          <a:ln/>
        </p:spPr>
        <p:txBody>
          <a:bodyPr wrap="none" rtlCol="0" anchor="t"/>
          <a:lstStyle/>
          <a:p>
            <a:pPr marL="0" indent="0" algn="ctr">
              <a:lnSpc>
                <a:spcPts val="3281"/>
              </a:lnSpc>
              <a:buNone/>
            </a:pPr>
            <a:r>
              <a:rPr lang="en-US" sz="2624" dirty="0">
                <a:solidFill>
                  <a:srgbClr val="476FD6"/>
                </a:solidFill>
                <a:latin typeface="Roboto Slab" pitchFamily="34" charset="0"/>
                <a:ea typeface="Roboto Slab" pitchFamily="34" charset="-122"/>
                <a:cs typeface="Roboto Slab" pitchFamily="34" charset="-120"/>
              </a:rPr>
              <a:t>3</a:t>
            </a:r>
            <a:endParaRPr lang="en-US" sz="2624" dirty="0"/>
          </a:p>
        </p:txBody>
      </p:sp>
      <p:sp>
        <p:nvSpPr>
          <p:cNvPr id="16" name="Text 13"/>
          <p:cNvSpPr/>
          <p:nvPr/>
        </p:nvSpPr>
        <p:spPr>
          <a:xfrm>
            <a:off x="1555313" y="5836682"/>
            <a:ext cx="277749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Ứng Dụng</a:t>
            </a:r>
            <a:endParaRPr lang="en-US" sz="2187" dirty="0"/>
          </a:p>
        </p:txBody>
      </p:sp>
      <p:sp>
        <p:nvSpPr>
          <p:cNvPr id="17" name="Text 14"/>
          <p:cNvSpPr/>
          <p:nvPr/>
        </p:nvSpPr>
        <p:spPr>
          <a:xfrm>
            <a:off x="1555313" y="6317099"/>
            <a:ext cx="8584287" cy="666512"/>
          </a:xfrm>
          <a:prstGeom prst="rect">
            <a:avLst/>
          </a:prstGeom>
          <a:noFill/>
          <a:ln/>
        </p:spPr>
        <p:txBody>
          <a:bodyPr wrap="square" rtlCol="0" anchor="t"/>
          <a:lstStyle/>
          <a:p>
            <a:pPr marL="0" indent="0">
              <a:lnSpc>
                <a:spcPts val="2624"/>
              </a:lnSpc>
              <a:buNone/>
            </a:pPr>
            <a:r>
              <a:rPr lang="en-US" sz="1750" dirty="0">
                <a:solidFill>
                  <a:srgbClr val="15213F"/>
                </a:solidFill>
                <a:latin typeface="Roboto" pitchFamily="34" charset="0"/>
                <a:ea typeface="Roboto" pitchFamily="34" charset="-122"/>
                <a:cs typeface="Roboto" pitchFamily="34" charset="-120"/>
              </a:rPr>
              <a:t>Học máy và học sâu được ứng dụng trong chẩn đoán hình ảnh y tế và dự đoán nguy cơ bệnh dựa trên hồ sơ y tế của bệnh nhân.</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140</TotalTime>
  <Words>1562</Words>
  <Application>Microsoft Office PowerPoint</Application>
  <PresentationFormat>Custom</PresentationFormat>
  <Paragraphs>190</Paragraphs>
  <Slides>18</Slides>
  <Notes>11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vt:i4>
      </vt:variant>
    </vt:vector>
  </HeadingPairs>
  <TitlesOfParts>
    <vt:vector size="38" baseType="lpstr">
      <vt:lpstr>STCaiyun</vt:lpstr>
      <vt:lpstr>Anantason Condensed</vt:lpstr>
      <vt:lpstr>Anantason Condensed Bold</vt:lpstr>
      <vt:lpstr>Arial</vt:lpstr>
      <vt:lpstr>Be Vietnam Ultra-Bold</vt:lpstr>
      <vt:lpstr>Cabin</vt:lpstr>
      <vt:lpstr>Cabin Bold</vt:lpstr>
      <vt:lpstr>Calibri</vt:lpstr>
      <vt:lpstr>Futura</vt:lpstr>
      <vt:lpstr>Futura Bold</vt:lpstr>
      <vt:lpstr>Gliker Semi-Bold</vt:lpstr>
      <vt:lpstr>Kollektif Bold</vt:lpstr>
      <vt:lpstr>League Spartan</vt:lpstr>
      <vt:lpstr>Montserrat</vt:lpstr>
      <vt:lpstr>Roboto</vt:lpstr>
      <vt:lpstr>Roboto Slab</vt:lpstr>
      <vt:lpstr>Times New Roman</vt:lpstr>
      <vt:lpstr>Wingdings</vt:lpstr>
      <vt:lpstr>ไอติม</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HÀ VĂN ĐẠT</cp:lastModifiedBy>
  <cp:revision>3</cp:revision>
  <dcterms:created xsi:type="dcterms:W3CDTF">2024-06-07T13:47:49Z</dcterms:created>
  <dcterms:modified xsi:type="dcterms:W3CDTF">2024-06-16T14:03:01Z</dcterms:modified>
</cp:coreProperties>
</file>